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2"/>
  </p:notesMasterIdLst>
  <p:handoutMasterIdLst>
    <p:handoutMasterId r:id="rId33"/>
  </p:handoutMasterIdLst>
  <p:sldIdLst>
    <p:sldId id="256" r:id="rId2"/>
    <p:sldId id="279" r:id="rId3"/>
    <p:sldId id="257" r:id="rId4"/>
    <p:sldId id="261" r:id="rId5"/>
    <p:sldId id="289" r:id="rId6"/>
    <p:sldId id="292" r:id="rId7"/>
    <p:sldId id="283" r:id="rId8"/>
    <p:sldId id="284" r:id="rId9"/>
    <p:sldId id="286" r:id="rId10"/>
    <p:sldId id="287" r:id="rId11"/>
    <p:sldId id="285" r:id="rId12"/>
    <p:sldId id="258" r:id="rId13"/>
    <p:sldId id="262" r:id="rId14"/>
    <p:sldId id="259" r:id="rId15"/>
    <p:sldId id="263" r:id="rId16"/>
    <p:sldId id="265" r:id="rId17"/>
    <p:sldId id="272" r:id="rId18"/>
    <p:sldId id="277" r:id="rId19"/>
    <p:sldId id="278" r:id="rId20"/>
    <p:sldId id="273" r:id="rId21"/>
    <p:sldId id="270" r:id="rId22"/>
    <p:sldId id="274" r:id="rId23"/>
    <p:sldId id="266" r:id="rId24"/>
    <p:sldId id="293" r:id="rId25"/>
    <p:sldId id="275" r:id="rId26"/>
    <p:sldId id="267" r:id="rId27"/>
    <p:sldId id="280" r:id="rId28"/>
    <p:sldId id="291" r:id="rId29"/>
    <p:sldId id="276"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B92FE2-2A33-4662-90AB-A5BFA41E8F64}">
          <p14:sldIdLst>
            <p14:sldId id="256"/>
          </p14:sldIdLst>
        </p14:section>
        <p14:section name="Introduction" id="{81545317-6940-4268-82BE-125743C35E38}">
          <p14:sldIdLst>
            <p14:sldId id="279"/>
          </p14:sldIdLst>
        </p14:section>
        <p14:section name="Storyboard" id="{2B742D00-1095-4B15-8DA7-B08C0FFA5ED4}">
          <p14:sldIdLst>
            <p14:sldId id="257"/>
            <p14:sldId id="261"/>
            <p14:sldId id="289"/>
            <p14:sldId id="292"/>
            <p14:sldId id="283"/>
            <p14:sldId id="284"/>
            <p14:sldId id="286"/>
            <p14:sldId id="287"/>
            <p14:sldId id="285"/>
          </p14:sldIdLst>
        </p14:section>
        <p14:section name="Global Use Case" id="{7EA1B813-9291-4A42-8FA4-414909F01DBF}">
          <p14:sldIdLst>
            <p14:sldId id="258"/>
            <p14:sldId id="262"/>
          </p14:sldIdLst>
        </p14:section>
        <p14:section name="Group Diagrams" id="{7AA6C760-8924-4255-83DE-5D50A0D9F86B}">
          <p14:sldIdLst>
            <p14:sldId id="259"/>
            <p14:sldId id="263"/>
            <p14:sldId id="265"/>
          </p14:sldIdLst>
        </p14:section>
        <p14:section name="Austin" id="{ECBF82BA-EF70-4B6E-ABCE-03FE370724C6}">
          <p14:sldIdLst>
            <p14:sldId id="272"/>
            <p14:sldId id="277"/>
            <p14:sldId id="278"/>
          </p14:sldIdLst>
        </p14:section>
        <p14:section name="Sohan" id="{B5B4BDD8-B799-4A2B-9561-B065662AAFEA}">
          <p14:sldIdLst>
            <p14:sldId id="273"/>
            <p14:sldId id="270"/>
          </p14:sldIdLst>
        </p14:section>
        <p14:section name="Nathan" id="{9AB4C23E-8389-43B3-AC4D-0BB1515948A8}">
          <p14:sldIdLst>
            <p14:sldId id="274"/>
            <p14:sldId id="266"/>
            <p14:sldId id="293"/>
          </p14:sldIdLst>
        </p14:section>
        <p14:section name="Clayton" id="{114AA531-2706-4F15-BEB4-1D97F3004868}">
          <p14:sldIdLst>
            <p14:sldId id="275"/>
            <p14:sldId id="267"/>
            <p14:sldId id="280"/>
            <p14:sldId id="291"/>
          </p14:sldIdLst>
        </p14:section>
        <p14:section name="Ankit" id="{324921B1-079A-4CE8-B4A9-8A1C71462839}">
          <p14:sldIdLst>
            <p14:sldId id="276"/>
            <p14:sldId id="26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5A6B6A-D80D-0759-3592-20355A582643}" name="Walker, Austin (walk5700@vandals.uidaho.edu)" initials="AW" userId="S::walk5700@vandals.uidaho.edu::7156b0eb-267d-4fea-a359-08e2a2faa7a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4DE3E-D82F-8B6A-8321-E73E2E9124BD}" v="2164" dt="2024-09-19T03:59:07.066"/>
    <p1510:client id="{155B80BA-D856-B123-DDB0-E7212AB221E3}" v="439" dt="2024-09-19T03:01:07.264"/>
    <p1510:client id="{159578EC-4723-48F7-AE23-8C994E0E7FE9}" v="378" dt="2024-09-19T04:09:07.909"/>
    <p1510:client id="{618210FE-479F-3247-1EB1-2BB495DC5492}" v="10" dt="2024-09-18T20:18:11.531"/>
    <p1510:client id="{77658898-CD96-E430-80CB-958F7A6CD3CF}" v="20" dt="2024-09-18T22:28:54.272"/>
    <p1510:client id="{8D0A12D1-D399-F163-10CA-6875746ACABC}" v="85" dt="2024-09-18T21:42:49.604"/>
    <p1510:client id="{A9584834-3C40-2345-BF55-A4E175F5C93A}" v="2" dt="2024-09-18T21:26:01.426"/>
    <p1510:client id="{BC50F107-EF43-14ED-5B87-5E0C85C77861}" v="283" dt="2024-09-19T04:10:18.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E73C9E-3D29-4687-231A-4310183A67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E49594-4765-B263-3D82-0CF4711A4E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FB990-C422-454E-9C22-5A0CE99B4322}" type="datetimeFigureOut">
              <a:rPr lang="en-US" smtClean="0"/>
              <a:t>9/18/2024</a:t>
            </a:fld>
            <a:endParaRPr lang="en-US"/>
          </a:p>
        </p:txBody>
      </p:sp>
      <p:sp>
        <p:nvSpPr>
          <p:cNvPr id="4" name="Footer Placeholder 3">
            <a:extLst>
              <a:ext uri="{FF2B5EF4-FFF2-40B4-BE49-F238E27FC236}">
                <a16:creationId xmlns:a16="http://schemas.microsoft.com/office/drawing/2014/main" id="{0F7E9313-A7DD-8DE6-3425-C41D0607EC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0ACF42-7DEC-C0A8-329B-7D53F9C273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7581B9-7303-4B73-9BED-2ED88FA3E4D6}" type="slidenum">
              <a:rPr lang="en-US" smtClean="0"/>
              <a:t>‹#›</a:t>
            </a:fld>
            <a:endParaRPr lang="en-US"/>
          </a:p>
        </p:txBody>
      </p:sp>
    </p:spTree>
    <p:extLst>
      <p:ext uri="{BB962C8B-B14F-4D97-AF65-F5344CB8AC3E}">
        <p14:creationId xmlns:p14="http://schemas.microsoft.com/office/powerpoint/2010/main" val="136610777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8T21:42:26.232"/>
    </inkml:context>
    <inkml:brush xml:id="br0">
      <inkml:brushProperty name="width" value="0.1" units="cm"/>
      <inkml:brushProperty name="height" value="0.1" units="cm"/>
    </inkml:brush>
  </inkml:definitions>
  <inkml:trace contextRef="#ctx0" brushRef="#br0">29025 2778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EBEFF-BAD2-45CB-B94D-17D750060D25}"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C06EB-20B7-48E0-87AA-69D3F9F7B1D2}" type="slidenum">
              <a:rPr lang="en-US" smtClean="0"/>
              <a:t>‹#›</a:t>
            </a:fld>
            <a:endParaRPr lang="en-US"/>
          </a:p>
        </p:txBody>
      </p:sp>
    </p:spTree>
    <p:extLst>
      <p:ext uri="{BB962C8B-B14F-4D97-AF65-F5344CB8AC3E}">
        <p14:creationId xmlns:p14="http://schemas.microsoft.com/office/powerpoint/2010/main" val="2466025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world where farmyard alliances hang by a thread, a battle rages between two unlikely foes: the noble cows and the cunning chickens. This tower defense game unfolds in the lush fields of Pastoria, where the serene life of grazing and pecking is shattered by an insatiable hunger for survival. 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But the crafty chickens, realizing their impending doom, rally together, determined to defend their place on the dinner plate. Players are thrust into this conflict, commanding the courageous cows who must build defenses, create strategic formations, and utilize an arsenal of dairy-inspired weaponry. From fortified barns to </a:t>
            </a:r>
            <a:r>
              <a:rPr lang="en-US" err="1"/>
              <a:t>mooo-tary</a:t>
            </a:r>
            <a:r>
              <a:rPr lang="en-US"/>
              <a:t> towers that unleash milk grenades, the cows will stop at nothing to spread their message: "Eat more chicken!" Yet, the chickens, equipped with feathered tactics and relentless speed, retaliate with their own arsenal—egg bombs and clucky distractions—to thwart the cows' efforts. 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p:txBody>
      </p:sp>
      <p:sp>
        <p:nvSpPr>
          <p:cNvPr id="4" name="Slide Number Placeholder 3"/>
          <p:cNvSpPr>
            <a:spLocks noGrp="1"/>
          </p:cNvSpPr>
          <p:nvPr>
            <p:ph type="sldNum" sz="quarter" idx="5"/>
          </p:nvPr>
        </p:nvSpPr>
        <p:spPr/>
        <p:txBody>
          <a:bodyPr/>
          <a:lstStyle/>
          <a:p>
            <a:fld id="{239C06EB-20B7-48E0-87AA-69D3F9F7B1D2}" type="slidenum">
              <a:rPr lang="en-US" smtClean="0"/>
              <a:t>2</a:t>
            </a:fld>
            <a:endParaRPr lang="en-US"/>
          </a:p>
        </p:txBody>
      </p:sp>
    </p:spTree>
    <p:extLst>
      <p:ext uri="{BB962C8B-B14F-4D97-AF65-F5344CB8AC3E}">
        <p14:creationId xmlns:p14="http://schemas.microsoft.com/office/powerpoint/2010/main" val="2275095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8520548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13250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85432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738917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CDC2-F9C8-3073-AE45-AF7605B41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2F69F-ED0D-673A-66EF-1969756E37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058D618-223C-D59C-AD7E-005F8BEA663F}"/>
              </a:ext>
            </a:extLst>
          </p:cNvPr>
          <p:cNvSpPr>
            <a:spLocks noGrp="1"/>
          </p:cNvSpPr>
          <p:nvPr>
            <p:ph type="sldNum" sz="quarter" idx="12"/>
          </p:nvPr>
        </p:nvSpPr>
        <p:spPr>
          <a:xfrm>
            <a:off x="10972800" y="6356350"/>
            <a:ext cx="381000" cy="365125"/>
          </a:xfrm>
        </p:spPr>
        <p:txBody>
          <a:bodyPr/>
          <a:lstStyle/>
          <a:p>
            <a:fld id="{78ADB157-F858-427A-B9BC-63F22EE4C25F}" type="slidenum">
              <a:rPr lang="en-US" smtClean="0"/>
              <a:t>‹#›</a:t>
            </a:fld>
            <a:endParaRPr lang="en-US"/>
          </a:p>
        </p:txBody>
      </p:sp>
      <p:sp>
        <p:nvSpPr>
          <p:cNvPr id="10" name="Text Placeholder 9">
            <a:extLst>
              <a:ext uri="{FF2B5EF4-FFF2-40B4-BE49-F238E27FC236}">
                <a16:creationId xmlns:a16="http://schemas.microsoft.com/office/drawing/2014/main" id="{4EE6DCE2-4FCB-95D2-2827-85EEB6C09F03}"/>
              </a:ext>
            </a:extLst>
          </p:cNvPr>
          <p:cNvSpPr>
            <a:spLocks noGrp="1"/>
          </p:cNvSpPr>
          <p:nvPr>
            <p:ph type="body" sz="quarter" idx="13" hasCustomPrompt="1"/>
          </p:nvPr>
        </p:nvSpPr>
        <p:spPr>
          <a:xfrm>
            <a:off x="838201" y="6356350"/>
            <a:ext cx="10045700" cy="365125"/>
          </a:xfrm>
        </p:spPr>
        <p:txBody>
          <a:bodyPr anchor="ctr">
            <a:normAutofit/>
          </a:bodyPr>
          <a:lstStyle>
            <a:lvl1pPr marL="0" indent="0" algn="r">
              <a:buNone/>
              <a:defRPr lang="en-US" sz="15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36318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46102-0ECA-A7CC-903E-39F11FBD6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2B6FD1-A976-8AF4-C706-9CA6E40521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592680-17C2-2646-702D-A4E7BDD55D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CC79108-0AD2-8392-BFF5-ED54427359CE}"/>
              </a:ext>
            </a:extLst>
          </p:cNvPr>
          <p:cNvSpPr>
            <a:spLocks noGrp="1"/>
          </p:cNvSpPr>
          <p:nvPr>
            <p:ph type="sldNum" sz="quarter" idx="12"/>
          </p:nvPr>
        </p:nvSpPr>
        <p:spPr>
          <a:xfrm>
            <a:off x="10981678" y="6356350"/>
            <a:ext cx="372122" cy="365125"/>
          </a:xfrm>
        </p:spPr>
        <p:txBody>
          <a:bodyPr/>
          <a:lstStyle/>
          <a:p>
            <a:fld id="{78ADB157-F858-427A-B9BC-63F22EE4C25F}" type="slidenum">
              <a:rPr lang="en-US" smtClean="0"/>
              <a:t>‹#›</a:t>
            </a:fld>
            <a:endParaRPr lang="en-US"/>
          </a:p>
        </p:txBody>
      </p:sp>
      <p:sp>
        <p:nvSpPr>
          <p:cNvPr id="9" name="Text Placeholder 8">
            <a:extLst>
              <a:ext uri="{FF2B5EF4-FFF2-40B4-BE49-F238E27FC236}">
                <a16:creationId xmlns:a16="http://schemas.microsoft.com/office/drawing/2014/main" id="{EE0A8868-D146-39BC-11E2-930CC8D555A2}"/>
              </a:ext>
            </a:extLst>
          </p:cNvPr>
          <p:cNvSpPr>
            <a:spLocks noGrp="1"/>
          </p:cNvSpPr>
          <p:nvPr>
            <p:ph type="body" sz="quarter" idx="13" hasCustomPrompt="1"/>
          </p:nvPr>
        </p:nvSpPr>
        <p:spPr>
          <a:xfrm>
            <a:off x="838200" y="6356350"/>
            <a:ext cx="10019190" cy="365125"/>
          </a:xfrm>
        </p:spPr>
        <p:txBody>
          <a:bodyPr anchor="ctr"/>
          <a:lstStyle>
            <a:lvl1pPr marL="0" indent="0">
              <a:buNone/>
              <a:defRPr lang="en-US" sz="12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08778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2231136" y="2791325"/>
            <a:ext cx="7729728"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015AD19-5A9A-D24F-B899-1E4AD4A3E8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90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ory Boar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4099507" y="1268730"/>
            <a:ext cx="6865546" cy="4521650"/>
          </a:xfrm>
          <a:solidFill>
            <a:schemeClr val="bg1"/>
          </a:solidFill>
          <a:ln>
            <a:solidFill>
              <a:schemeClr val="bg1"/>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9BC2D936-48BF-6CDE-C88E-A66302D5A34D}"/>
              </a:ext>
            </a:extLst>
          </p:cNvPr>
          <p:cNvSpPr/>
          <p:nvPr userDrawn="1"/>
        </p:nvSpPr>
        <p:spPr>
          <a:xfrm>
            <a:off x="3943350" y="1105662"/>
            <a:ext cx="7181332" cy="4826508"/>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5B9DC5B-03FB-6440-17A1-0F63417506C6}"/>
              </a:ext>
            </a:extLst>
          </p:cNvPr>
          <p:cNvSpPr>
            <a:spLocks noGrp="1"/>
          </p:cNvSpPr>
          <p:nvPr>
            <p:ph type="body" sz="quarter" idx="14"/>
          </p:nvPr>
        </p:nvSpPr>
        <p:spPr>
          <a:xfrm>
            <a:off x="714375" y="2378075"/>
            <a:ext cx="2894013" cy="355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0373A63F-FC29-4B04-5F3F-791E055A81AC}"/>
              </a:ext>
            </a:extLst>
          </p:cNvPr>
          <p:cNvSpPr>
            <a:spLocks noGrp="1"/>
          </p:cNvSpPr>
          <p:nvPr>
            <p:ph type="title"/>
          </p:nvPr>
        </p:nvSpPr>
        <p:spPr>
          <a:xfrm>
            <a:off x="734971" y="1105662"/>
            <a:ext cx="2894013" cy="1188720"/>
          </a:xfrm>
        </p:spPr>
        <p:txBody>
          <a:bodyPr/>
          <a:lstStyle/>
          <a:p>
            <a:r>
              <a:rPr lang="en-US"/>
              <a:t>Click to edit Master title style</a:t>
            </a:r>
          </a:p>
        </p:txBody>
      </p:sp>
    </p:spTree>
    <p:extLst>
      <p:ext uri="{BB962C8B-B14F-4D97-AF65-F5344CB8AC3E}">
        <p14:creationId xmlns:p14="http://schemas.microsoft.com/office/powerpoint/2010/main" val="252042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8873099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93511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60072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01031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32805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225060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8ADB157-F858-427A-B9BC-63F22EE4C25F}" type="slidenum">
              <a:rPr lang="en-US" smtClean="0"/>
              <a:t>‹#›</a:t>
            </a:fld>
            <a:endParaRPr lang="en-US"/>
          </a:p>
        </p:txBody>
      </p:sp>
    </p:spTree>
    <p:extLst>
      <p:ext uri="{BB962C8B-B14F-4D97-AF65-F5344CB8AC3E}">
        <p14:creationId xmlns:p14="http://schemas.microsoft.com/office/powerpoint/2010/main" val="10547620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5"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61" r:id="rId14"/>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UUebKLJqLnI?feature=oembed"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ogo" descr="A red circle with a black and red logo&#10;&#10;Description automatically generated">
            <a:extLst>
              <a:ext uri="{FF2B5EF4-FFF2-40B4-BE49-F238E27FC236}">
                <a16:creationId xmlns:a16="http://schemas.microsoft.com/office/drawing/2014/main" id="{63FFF0B8-F3D1-3D8E-424A-81A09EDB23E6}"/>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197996" y="150700"/>
            <a:ext cx="2193051" cy="2106605"/>
          </a:xfrm>
          <a:prstGeom prst="rect">
            <a:avLst/>
          </a:prstGeom>
        </p:spPr>
      </p:pic>
      <p:pic>
        <p:nvPicPr>
          <p:cNvPr id="9" name="Logo" descr="A red circle with a black and red logo&#10;&#10;Description automatically generated">
            <a:extLst>
              <a:ext uri="{FF2B5EF4-FFF2-40B4-BE49-F238E27FC236}">
                <a16:creationId xmlns:a16="http://schemas.microsoft.com/office/drawing/2014/main" id="{C4549068-0478-7CE9-C310-A453733BB26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8513618" y="3760310"/>
            <a:ext cx="2193051" cy="2106605"/>
          </a:xfrm>
          <a:prstGeom prst="rect">
            <a:avLst/>
          </a:prstGeom>
        </p:spPr>
      </p:pic>
      <p:pic>
        <p:nvPicPr>
          <p:cNvPr id="10" name="Logo" descr="A red circle with a black and red logo&#10;&#10;Description automatically generated">
            <a:extLst>
              <a:ext uri="{FF2B5EF4-FFF2-40B4-BE49-F238E27FC236}">
                <a16:creationId xmlns:a16="http://schemas.microsoft.com/office/drawing/2014/main" id="{41ABA3CE-BE64-3425-D4EE-D5C4877A7035}"/>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91986" y="3686338"/>
            <a:ext cx="2193051" cy="2106605"/>
          </a:xfrm>
          <a:prstGeom prst="rect">
            <a:avLst/>
          </a:prstGeom>
        </p:spPr>
      </p:pic>
      <p:pic>
        <p:nvPicPr>
          <p:cNvPr id="11" name="Logo" descr="A red circle with a black and red logo&#10;&#10;Description automatically generated">
            <a:extLst>
              <a:ext uri="{FF2B5EF4-FFF2-40B4-BE49-F238E27FC236}">
                <a16:creationId xmlns:a16="http://schemas.microsoft.com/office/drawing/2014/main" id="{3FF6B6EB-CAFF-77ED-2742-D6B9BF1CC84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flipV="1">
            <a:off x="4998708" y="-157505"/>
            <a:ext cx="2193051" cy="2106605"/>
          </a:xfrm>
          <a:prstGeom prst="rect">
            <a:avLst/>
          </a:prstGeom>
        </p:spPr>
      </p:pic>
      <p:pic>
        <p:nvPicPr>
          <p:cNvPr id="12" name="Logo" descr="A red circle with a black and red logo&#10;&#10;Description automatically generated">
            <a:extLst>
              <a:ext uri="{FF2B5EF4-FFF2-40B4-BE49-F238E27FC236}">
                <a16:creationId xmlns:a16="http://schemas.microsoft.com/office/drawing/2014/main" id="{53EE238E-C15D-36CA-1135-0B36CD48C620}"/>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V="1">
            <a:off x="9694149" y="482149"/>
            <a:ext cx="2193051" cy="2106605"/>
          </a:xfrm>
          <a:prstGeom prst="rect">
            <a:avLst/>
          </a:prstGeom>
        </p:spPr>
      </p:pic>
      <p:pic>
        <p:nvPicPr>
          <p:cNvPr id="5" name="Logo" descr="A red circle with a black and red logo&#10;&#10;Description automatically generated">
            <a:extLst>
              <a:ext uri="{FF2B5EF4-FFF2-40B4-BE49-F238E27FC236}">
                <a16:creationId xmlns:a16="http://schemas.microsoft.com/office/drawing/2014/main" id="{9D5EB0BE-5999-404D-CB46-9A73018DE35C}"/>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3756710" y="4859015"/>
            <a:ext cx="2193051" cy="2106605"/>
          </a:xfrm>
          <a:prstGeom prst="rect">
            <a:avLst/>
          </a:prstGeom>
        </p:spPr>
      </p:pic>
      <p:sp>
        <p:nvSpPr>
          <p:cNvPr id="3" name="Subtitle 2">
            <a:extLst>
              <a:ext uri="{FF2B5EF4-FFF2-40B4-BE49-F238E27FC236}">
                <a16:creationId xmlns:a16="http://schemas.microsoft.com/office/drawing/2014/main" id="{51DC9DD7-2794-CAC2-7B40-CA9C1CAA6788}"/>
              </a:ext>
            </a:extLst>
          </p:cNvPr>
          <p:cNvSpPr>
            <a:spLocks noGrp="1"/>
          </p:cNvSpPr>
          <p:nvPr>
            <p:ph type="subTitle" idx="1"/>
          </p:nvPr>
        </p:nvSpPr>
        <p:spPr/>
        <p:txBody>
          <a:bodyPr/>
          <a:lstStyle/>
          <a:p>
            <a:r>
              <a:rPr lang="en-US"/>
              <a:t>Team</a:t>
            </a:r>
            <a:r>
              <a:rPr lang="en-US" baseline="0"/>
              <a:t> 5 Guys</a:t>
            </a:r>
            <a:endParaRPr lang="en-US"/>
          </a:p>
        </p:txBody>
      </p:sp>
      <p:sp>
        <p:nvSpPr>
          <p:cNvPr id="2" name="Title 1">
            <a:extLst>
              <a:ext uri="{FF2B5EF4-FFF2-40B4-BE49-F238E27FC236}">
                <a16:creationId xmlns:a16="http://schemas.microsoft.com/office/drawing/2014/main" id="{FC50AF3D-37D4-800E-94C8-88532C21B0A0}"/>
              </a:ext>
            </a:extLst>
          </p:cNvPr>
          <p:cNvSpPr>
            <a:spLocks noGrp="1"/>
          </p:cNvSpPr>
          <p:nvPr>
            <p:ph type="ctrTitle"/>
          </p:nvPr>
        </p:nvSpPr>
        <p:spPr/>
        <p:txBody>
          <a:bodyPr/>
          <a:lstStyle/>
          <a:p>
            <a:r>
              <a:rPr lang="en-US"/>
              <a:t>Kill</a:t>
            </a:r>
            <a:r>
              <a:rPr lang="en-US" baseline="0"/>
              <a:t> Mo’ Chicken</a:t>
            </a:r>
            <a:endParaRPr lang="en-US"/>
          </a:p>
        </p:txBody>
      </p:sp>
    </p:spTree>
    <p:extLst>
      <p:ext uri="{BB962C8B-B14F-4D97-AF65-F5344CB8AC3E}">
        <p14:creationId xmlns:p14="http://schemas.microsoft.com/office/powerpoint/2010/main" val="267432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C2A-5063-1023-D820-A8F4E56D96C9}"/>
              </a:ext>
            </a:extLst>
          </p:cNvPr>
          <p:cNvSpPr>
            <a:spLocks noGrp="1"/>
          </p:cNvSpPr>
          <p:nvPr>
            <p:ph type="title"/>
          </p:nvPr>
        </p:nvSpPr>
        <p:spPr>
          <a:xfrm>
            <a:off x="1662955" y="1118777"/>
            <a:ext cx="7923276" cy="1188720"/>
          </a:xfrm>
        </p:spPr>
        <p:txBody>
          <a:bodyPr/>
          <a:lstStyle/>
          <a:p>
            <a:r>
              <a:rPr lang="en-US"/>
              <a:t>Defeating enemies</a:t>
            </a:r>
          </a:p>
        </p:txBody>
      </p:sp>
      <p:sp>
        <p:nvSpPr>
          <p:cNvPr id="3" name="Content Placeholder 2">
            <a:extLst>
              <a:ext uri="{FF2B5EF4-FFF2-40B4-BE49-F238E27FC236}">
                <a16:creationId xmlns:a16="http://schemas.microsoft.com/office/drawing/2014/main" id="{28DF2921-1AF2-F5D8-9166-4443E3E49A34}"/>
              </a:ext>
            </a:extLst>
          </p:cNvPr>
          <p:cNvSpPr>
            <a:spLocks noGrp="1"/>
          </p:cNvSpPr>
          <p:nvPr>
            <p:ph idx="4294967295"/>
          </p:nvPr>
        </p:nvSpPr>
        <p:spPr>
          <a:xfrm>
            <a:off x="1333759" y="2674619"/>
            <a:ext cx="2834381" cy="3090435"/>
          </a:xfrm>
        </p:spPr>
        <p:txBody>
          <a:bodyPr vert="horz" lIns="91440" tIns="45720" rIns="91440" bIns="45720" rtlCol="0" anchor="t">
            <a:normAutofit/>
          </a:bodyPr>
          <a:lstStyle/>
          <a:p>
            <a:pPr marL="0" indent="0">
              <a:buNone/>
            </a:pPr>
            <a:r>
              <a:rPr lang="en-US"/>
              <a:t>When enemies get within range of the towers, they attack the enemies, and when they reach 0 health they are eliminated and disappear from screen no longer posing a threat.</a:t>
            </a:r>
          </a:p>
          <a:p>
            <a:pPr marL="0" indent="0">
              <a:buNone/>
            </a:pPr>
            <a:endParaRPr lang="en-US"/>
          </a:p>
          <a:p>
            <a:pPr marL="0" indent="0">
              <a:buNone/>
            </a:pPr>
            <a:r>
              <a:rPr lang="en-US" sz="1700"/>
              <a:t>(Source: BTD 6)</a:t>
            </a:r>
            <a:endParaRPr lang="en-US"/>
          </a:p>
        </p:txBody>
      </p:sp>
      <p:pic>
        <p:nvPicPr>
          <p:cNvPr id="5" name="Picture 4" descr="A screenshot of a video game&#10;&#10;Description automatically generated">
            <a:extLst>
              <a:ext uri="{FF2B5EF4-FFF2-40B4-BE49-F238E27FC236}">
                <a16:creationId xmlns:a16="http://schemas.microsoft.com/office/drawing/2014/main" id="{A4F16505-6A72-E0F2-5574-DC8D96AB7539}"/>
              </a:ext>
            </a:extLst>
          </p:cNvPr>
          <p:cNvPicPr>
            <a:picLocks noChangeAspect="1"/>
          </p:cNvPicPr>
          <p:nvPr/>
        </p:nvPicPr>
        <p:blipFill>
          <a:blip r:embed="rId2"/>
          <a:stretch>
            <a:fillRect/>
          </a:stretch>
        </p:blipFill>
        <p:spPr>
          <a:xfrm>
            <a:off x="6097049" y="2761119"/>
            <a:ext cx="3820816" cy="2930794"/>
          </a:xfrm>
          <a:prstGeom prst="rect">
            <a:avLst/>
          </a:prstGeom>
        </p:spPr>
      </p:pic>
    </p:spTree>
    <p:extLst>
      <p:ext uri="{BB962C8B-B14F-4D97-AF65-F5344CB8AC3E}">
        <p14:creationId xmlns:p14="http://schemas.microsoft.com/office/powerpoint/2010/main" val="354214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A25E-9E1A-1826-FBE0-95DF4905BCB0}"/>
              </a:ext>
            </a:extLst>
          </p:cNvPr>
          <p:cNvSpPr>
            <a:spLocks noGrp="1"/>
          </p:cNvSpPr>
          <p:nvPr>
            <p:ph type="title"/>
          </p:nvPr>
        </p:nvSpPr>
        <p:spPr>
          <a:xfrm>
            <a:off x="2134362" y="1092946"/>
            <a:ext cx="7923276" cy="1188720"/>
          </a:xfrm>
        </p:spPr>
        <p:txBody>
          <a:bodyPr/>
          <a:lstStyle/>
          <a:p>
            <a:r>
              <a:rPr lang="en-US"/>
              <a:t>Losing / winning</a:t>
            </a:r>
          </a:p>
        </p:txBody>
      </p:sp>
      <p:sp>
        <p:nvSpPr>
          <p:cNvPr id="3" name="Content Placeholder 2">
            <a:extLst>
              <a:ext uri="{FF2B5EF4-FFF2-40B4-BE49-F238E27FC236}">
                <a16:creationId xmlns:a16="http://schemas.microsoft.com/office/drawing/2014/main" id="{285C39F6-C8EA-676D-4EEE-918AD6B5ACE0}"/>
              </a:ext>
            </a:extLst>
          </p:cNvPr>
          <p:cNvSpPr>
            <a:spLocks noGrp="1"/>
          </p:cNvSpPr>
          <p:nvPr>
            <p:ph idx="4294967295"/>
          </p:nvPr>
        </p:nvSpPr>
        <p:spPr>
          <a:xfrm>
            <a:off x="1333759" y="2674619"/>
            <a:ext cx="2627737" cy="3090435"/>
          </a:xfrm>
        </p:spPr>
        <p:txBody>
          <a:bodyPr vert="horz" lIns="91440" tIns="45720" rIns="91440" bIns="45720" rtlCol="0" anchor="t">
            <a:normAutofit fontScale="92500"/>
          </a:bodyPr>
          <a:lstStyle/>
          <a:p>
            <a:pPr marL="0" indent="0">
              <a:buNone/>
            </a:pPr>
            <a:r>
              <a:rPr lang="en-US"/>
              <a:t>When the player loses, they are faced with a screen allowing options for main menu, and restart. (The features we will be using) The other image refers to the round that would need to be completed to beat the level, and the icon for in game settings. </a:t>
            </a:r>
          </a:p>
          <a:p>
            <a:pPr marL="0" indent="0">
              <a:buNone/>
            </a:pPr>
            <a:r>
              <a:rPr lang="en-US" sz="1700"/>
              <a:t>(Source: BTD 6)</a:t>
            </a:r>
            <a:endParaRPr lang="en-US"/>
          </a:p>
        </p:txBody>
      </p:sp>
      <p:pic>
        <p:nvPicPr>
          <p:cNvPr id="6" name="Picture 5" descr="A green plant with white text&#10;&#10;Description automatically generated">
            <a:extLst>
              <a:ext uri="{FF2B5EF4-FFF2-40B4-BE49-F238E27FC236}">
                <a16:creationId xmlns:a16="http://schemas.microsoft.com/office/drawing/2014/main" id="{B59D07EF-9C35-A3F9-F910-2E100A28380E}"/>
              </a:ext>
            </a:extLst>
          </p:cNvPr>
          <p:cNvPicPr>
            <a:picLocks noChangeAspect="1"/>
          </p:cNvPicPr>
          <p:nvPr/>
        </p:nvPicPr>
        <p:blipFill>
          <a:blip r:embed="rId2"/>
          <a:stretch>
            <a:fillRect/>
          </a:stretch>
        </p:blipFill>
        <p:spPr>
          <a:xfrm>
            <a:off x="8656046" y="2673700"/>
            <a:ext cx="2047875" cy="981075"/>
          </a:xfrm>
          <a:prstGeom prst="rect">
            <a:avLst/>
          </a:prstGeom>
        </p:spPr>
      </p:pic>
      <p:pic>
        <p:nvPicPr>
          <p:cNvPr id="7" name="Picture 6" descr="A screenshot of a game&#10;&#10;Description automatically generated">
            <a:extLst>
              <a:ext uri="{FF2B5EF4-FFF2-40B4-BE49-F238E27FC236}">
                <a16:creationId xmlns:a16="http://schemas.microsoft.com/office/drawing/2014/main" id="{2716308A-6542-274E-203A-4E971908B664}"/>
              </a:ext>
            </a:extLst>
          </p:cNvPr>
          <p:cNvPicPr>
            <a:picLocks noChangeAspect="1"/>
          </p:cNvPicPr>
          <p:nvPr/>
        </p:nvPicPr>
        <p:blipFill>
          <a:blip r:embed="rId3"/>
          <a:stretch>
            <a:fillRect/>
          </a:stretch>
        </p:blipFill>
        <p:spPr>
          <a:xfrm>
            <a:off x="4183829" y="2673457"/>
            <a:ext cx="3817882" cy="3506492"/>
          </a:xfrm>
          <a:prstGeom prst="rect">
            <a:avLst/>
          </a:prstGeom>
        </p:spPr>
      </p:pic>
    </p:spTree>
    <p:extLst>
      <p:ext uri="{BB962C8B-B14F-4D97-AF65-F5344CB8AC3E}">
        <p14:creationId xmlns:p14="http://schemas.microsoft.com/office/powerpoint/2010/main" val="272896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8878-69E7-E9DF-16F9-CD92D99E18FC}"/>
              </a:ext>
            </a:extLst>
          </p:cNvPr>
          <p:cNvSpPr>
            <a:spLocks noGrp="1"/>
          </p:cNvSpPr>
          <p:nvPr>
            <p:ph type="title"/>
          </p:nvPr>
        </p:nvSpPr>
        <p:spPr/>
        <p:txBody>
          <a:bodyPr/>
          <a:lstStyle/>
          <a:p>
            <a:r>
              <a:rPr lang="en-US"/>
              <a:t>Global</a:t>
            </a:r>
            <a:r>
              <a:rPr lang="en-US" baseline="0"/>
              <a:t> Use Case</a:t>
            </a:r>
            <a:endParaRPr lang="en-US"/>
          </a:p>
        </p:txBody>
      </p:sp>
      <p:sp>
        <p:nvSpPr>
          <p:cNvPr id="3" name="Text Placeholder 2">
            <a:extLst>
              <a:ext uri="{FF2B5EF4-FFF2-40B4-BE49-F238E27FC236}">
                <a16:creationId xmlns:a16="http://schemas.microsoft.com/office/drawing/2014/main" id="{087CD5FE-5F17-0AF6-7C73-6FA0C36524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6860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B2BFFFD-00EC-2A85-7BA1-4C9B67A6A0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14242" y="0"/>
            <a:ext cx="9363515" cy="6858000"/>
          </a:xfrm>
          <a:prstGeom prst="rect">
            <a:avLst/>
          </a:prstGeom>
        </p:spPr>
      </p:pic>
    </p:spTree>
    <p:extLst>
      <p:ext uri="{BB962C8B-B14F-4D97-AF65-F5344CB8AC3E}">
        <p14:creationId xmlns:p14="http://schemas.microsoft.com/office/powerpoint/2010/main" val="95834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96A3-E541-4942-2895-7CF8296750E7}"/>
              </a:ext>
            </a:extLst>
          </p:cNvPr>
          <p:cNvSpPr>
            <a:spLocks noGrp="1"/>
          </p:cNvSpPr>
          <p:nvPr>
            <p:ph type="title"/>
          </p:nvPr>
        </p:nvSpPr>
        <p:spPr/>
        <p:txBody>
          <a:bodyPr/>
          <a:lstStyle/>
          <a:p>
            <a:r>
              <a:rPr lang="en-US"/>
              <a:t>Project Details</a:t>
            </a:r>
          </a:p>
        </p:txBody>
      </p:sp>
      <p:sp>
        <p:nvSpPr>
          <p:cNvPr id="3" name="Text Placeholder 2">
            <a:extLst>
              <a:ext uri="{FF2B5EF4-FFF2-40B4-BE49-F238E27FC236}">
                <a16:creationId xmlns:a16="http://schemas.microsoft.com/office/drawing/2014/main" id="{6260AE4F-CC07-0CC8-7C1A-AF50602C39F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59648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4448-9367-FD92-DF95-E9C0FA5646CC}"/>
              </a:ext>
            </a:extLst>
          </p:cNvPr>
          <p:cNvSpPr>
            <a:spLocks noGrp="1"/>
          </p:cNvSpPr>
          <p:nvPr>
            <p:ph type="title"/>
          </p:nvPr>
        </p:nvSpPr>
        <p:spPr>
          <a:xfrm>
            <a:off x="2134362" y="1092946"/>
            <a:ext cx="7923276" cy="1188720"/>
          </a:xfrm>
        </p:spPr>
        <p:txBody>
          <a:bodyPr/>
          <a:lstStyle/>
          <a:p>
            <a:r>
              <a:rPr lang="en-US"/>
              <a:t>Context</a:t>
            </a:r>
            <a:r>
              <a:rPr lang="en-US" baseline="0"/>
              <a:t> Diagram</a:t>
            </a:r>
            <a:endParaRPr lang="en-US"/>
          </a:p>
        </p:txBody>
      </p:sp>
      <p:pic>
        <p:nvPicPr>
          <p:cNvPr id="5" name="Content Placeholder 4" descr="A diagram of a computer&#10;&#10;Description automatically generated">
            <a:extLst>
              <a:ext uri="{FF2B5EF4-FFF2-40B4-BE49-F238E27FC236}">
                <a16:creationId xmlns:a16="http://schemas.microsoft.com/office/drawing/2014/main" id="{E52C1629-05B1-1649-678B-CFDF354A0CC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994354" y="3429000"/>
            <a:ext cx="6203291" cy="1381847"/>
          </a:xfrm>
        </p:spPr>
      </p:pic>
    </p:spTree>
    <p:extLst>
      <p:ext uri="{BB962C8B-B14F-4D97-AF65-F5344CB8AC3E}">
        <p14:creationId xmlns:p14="http://schemas.microsoft.com/office/powerpoint/2010/main" val="2528539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76B-24FC-4ED3-5725-316767F258A8}"/>
              </a:ext>
            </a:extLst>
          </p:cNvPr>
          <p:cNvSpPr>
            <a:spLocks noGrp="1"/>
          </p:cNvSpPr>
          <p:nvPr>
            <p:ph type="title"/>
          </p:nvPr>
        </p:nvSpPr>
        <p:spPr>
          <a:xfrm>
            <a:off x="2231226" y="1118777"/>
            <a:ext cx="7923276" cy="1188720"/>
          </a:xfrm>
        </p:spPr>
        <p:txBody>
          <a:bodyPr/>
          <a:lstStyle/>
          <a:p>
            <a:r>
              <a:rPr lang="en-US"/>
              <a:t>Diagram</a:t>
            </a:r>
            <a:r>
              <a:rPr lang="en-US" baseline="0"/>
              <a:t> 0</a:t>
            </a:r>
            <a:endParaRPr lang="en-US"/>
          </a:p>
        </p:txBody>
      </p:sp>
      <p:pic>
        <p:nvPicPr>
          <p:cNvPr id="5" name="Content Placeholder 4" descr="A diagram of a process&#10;&#10;Description automatically generated">
            <a:extLst>
              <a:ext uri="{FF2B5EF4-FFF2-40B4-BE49-F238E27FC236}">
                <a16:creationId xmlns:a16="http://schemas.microsoft.com/office/drawing/2014/main" id="{065016AD-0748-A966-BDB5-206A49AFE93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31136" y="2357870"/>
            <a:ext cx="7729728" cy="4259411"/>
          </a:xfrm>
        </p:spPr>
      </p:pic>
    </p:spTree>
    <p:extLst>
      <p:ext uri="{BB962C8B-B14F-4D97-AF65-F5344CB8AC3E}">
        <p14:creationId xmlns:p14="http://schemas.microsoft.com/office/powerpoint/2010/main" val="2741973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45D9F-3ACB-6FCC-7866-F6CA8F4713BB}"/>
              </a:ext>
            </a:extLst>
          </p:cNvPr>
          <p:cNvSpPr>
            <a:spLocks noGrp="1"/>
          </p:cNvSpPr>
          <p:nvPr>
            <p:ph type="title"/>
          </p:nvPr>
        </p:nvSpPr>
        <p:spPr/>
        <p:txBody>
          <a:bodyPr/>
          <a:lstStyle/>
          <a:p>
            <a:r>
              <a:rPr lang="en-US"/>
              <a:t>Levels</a:t>
            </a:r>
          </a:p>
        </p:txBody>
      </p:sp>
      <p:sp>
        <p:nvSpPr>
          <p:cNvPr id="3" name="Text Placeholder 2">
            <a:extLst>
              <a:ext uri="{FF2B5EF4-FFF2-40B4-BE49-F238E27FC236}">
                <a16:creationId xmlns:a16="http://schemas.microsoft.com/office/drawing/2014/main" id="{6E6F2970-FAD7-420D-FE0B-7B6914B2CD0B}"/>
              </a:ext>
            </a:extLst>
          </p:cNvPr>
          <p:cNvSpPr>
            <a:spLocks noGrp="1"/>
          </p:cNvSpPr>
          <p:nvPr>
            <p:ph type="body" idx="1"/>
          </p:nvPr>
        </p:nvSpPr>
        <p:spPr/>
        <p:txBody>
          <a:bodyPr/>
          <a:lstStyle/>
          <a:p>
            <a:r>
              <a:rPr lang="en-US"/>
              <a:t>Austin TL2</a:t>
            </a:r>
          </a:p>
        </p:txBody>
      </p:sp>
    </p:spTree>
    <p:extLst>
      <p:ext uri="{BB962C8B-B14F-4D97-AF65-F5344CB8AC3E}">
        <p14:creationId xmlns:p14="http://schemas.microsoft.com/office/powerpoint/2010/main" val="218954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80A8-5BE0-79B1-53EA-2E122758A1E6}"/>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B96D3FA-7A33-11E3-92CA-3E18F3E2F8CF}"/>
              </a:ext>
            </a:extLst>
          </p:cNvPr>
          <p:cNvSpPr>
            <a:spLocks noGrp="1"/>
          </p:cNvSpPr>
          <p:nvPr>
            <p:ph idx="1"/>
          </p:nvPr>
        </p:nvSpPr>
        <p:spPr/>
        <p:txBody>
          <a:bodyPr/>
          <a:lstStyle/>
          <a:p>
            <a:r>
              <a:rPr lang="en-US"/>
              <a:t>Level Design</a:t>
            </a:r>
          </a:p>
          <a:p>
            <a:r>
              <a:rPr lang="en-US"/>
              <a:t>Level Assets</a:t>
            </a:r>
          </a:p>
          <a:p>
            <a:r>
              <a:rPr lang="en-US"/>
              <a:t>Tower Placement Zones</a:t>
            </a:r>
          </a:p>
          <a:p>
            <a:r>
              <a:rPr lang="en-US"/>
              <a:t>Priority: High</a:t>
            </a:r>
          </a:p>
          <a:p>
            <a:r>
              <a:rPr lang="en-US"/>
              <a:t>Complexity: Low</a:t>
            </a:r>
          </a:p>
        </p:txBody>
      </p:sp>
      <p:sp>
        <p:nvSpPr>
          <p:cNvPr id="5" name="Text Placeholder 4">
            <a:extLst>
              <a:ext uri="{FF2B5EF4-FFF2-40B4-BE49-F238E27FC236}">
                <a16:creationId xmlns:a16="http://schemas.microsoft.com/office/drawing/2014/main" id="{3202F94F-078B-7FDD-653B-ED73B39B04E2}"/>
              </a:ext>
            </a:extLst>
          </p:cNvPr>
          <p:cNvSpPr>
            <a:spLocks noGrp="1"/>
          </p:cNvSpPr>
          <p:nvPr>
            <p:ph type="body" sz="quarter" idx="13"/>
          </p:nvPr>
        </p:nvSpPr>
        <p:spPr/>
        <p:txBody>
          <a:bodyPr/>
          <a:lstStyle/>
          <a:p>
            <a:r>
              <a:rPr lang="en-US"/>
              <a:t>Austin TL2</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8280228-A0FE-920F-C1AA-D56F073346B1}"/>
                  </a:ext>
                </a:extLst>
              </p14:cNvPr>
              <p14:cNvContentPartPr/>
              <p14:nvPr/>
            </p14:nvContentPartPr>
            <p14:xfrm>
              <a:off x="9085384" y="449384"/>
              <a:ext cx="9769" cy="9769"/>
            </p14:xfrm>
          </p:contentPart>
        </mc:Choice>
        <mc:Fallback>
          <p:pic>
            <p:nvPicPr>
              <p:cNvPr id="4" name="Ink 3">
                <a:extLst>
                  <a:ext uri="{FF2B5EF4-FFF2-40B4-BE49-F238E27FC236}">
                    <a16:creationId xmlns:a16="http://schemas.microsoft.com/office/drawing/2014/main" id="{B8280228-A0FE-920F-C1AA-D56F073346B1}"/>
                  </a:ext>
                </a:extLst>
              </p:cNvPr>
              <p:cNvPicPr/>
              <p:nvPr/>
            </p:nvPicPr>
            <p:blipFill>
              <a:blip r:embed="rId3"/>
              <a:stretch>
                <a:fillRect/>
              </a:stretch>
            </p:blipFill>
            <p:spPr>
              <a:xfrm>
                <a:off x="8596934" y="-39066"/>
                <a:ext cx="976900" cy="976900"/>
              </a:xfrm>
              <a:prstGeom prst="rect">
                <a:avLst/>
              </a:prstGeom>
            </p:spPr>
          </p:pic>
        </mc:Fallback>
      </mc:AlternateContent>
    </p:spTree>
    <p:extLst>
      <p:ext uri="{BB962C8B-B14F-4D97-AF65-F5344CB8AC3E}">
        <p14:creationId xmlns:p14="http://schemas.microsoft.com/office/powerpoint/2010/main" val="4145714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2705-31DB-6E82-89C4-4FE7779C727B}"/>
              </a:ext>
            </a:extLst>
          </p:cNvPr>
          <p:cNvSpPr>
            <a:spLocks noGrp="1"/>
          </p:cNvSpPr>
          <p:nvPr>
            <p:ph type="title"/>
          </p:nvPr>
        </p:nvSpPr>
        <p:spPr/>
        <p:txBody>
          <a:bodyPr/>
          <a:lstStyle/>
          <a:p>
            <a:r>
              <a:rPr lang="en-US"/>
              <a:t>Use Case</a:t>
            </a:r>
          </a:p>
        </p:txBody>
      </p:sp>
      <p:pic>
        <p:nvPicPr>
          <p:cNvPr id="5" name="Content Placeholder 4" descr="UseCaseDiagram.png">
            <a:extLst>
              <a:ext uri="{FF2B5EF4-FFF2-40B4-BE49-F238E27FC236}">
                <a16:creationId xmlns:a16="http://schemas.microsoft.com/office/drawing/2014/main" id="{30917749-2B7A-93F7-B2EE-309BE739DC71}"/>
              </a:ext>
            </a:extLst>
          </p:cNvPr>
          <p:cNvPicPr>
            <a:picLocks noGrp="1" noChangeAspect="1"/>
          </p:cNvPicPr>
          <p:nvPr>
            <p:ph idx="1"/>
          </p:nvPr>
        </p:nvPicPr>
        <p:blipFill>
          <a:blip r:embed="rId2"/>
          <a:stretch>
            <a:fillRect/>
          </a:stretch>
        </p:blipFill>
        <p:spPr>
          <a:xfrm>
            <a:off x="2870518" y="2424430"/>
            <a:ext cx="5973445" cy="3651885"/>
          </a:xfrm>
        </p:spPr>
      </p:pic>
      <p:sp>
        <p:nvSpPr>
          <p:cNvPr id="4" name="Text Placeholder 3">
            <a:extLst>
              <a:ext uri="{FF2B5EF4-FFF2-40B4-BE49-F238E27FC236}">
                <a16:creationId xmlns:a16="http://schemas.microsoft.com/office/drawing/2014/main" id="{BAD35F3B-0CBD-B2EE-4EDE-7C952726C3B1}"/>
              </a:ext>
            </a:extLst>
          </p:cNvPr>
          <p:cNvSpPr>
            <a:spLocks noGrp="1"/>
          </p:cNvSpPr>
          <p:nvPr>
            <p:ph type="body" sz="quarter" idx="13"/>
          </p:nvPr>
        </p:nvSpPr>
        <p:spPr/>
        <p:txBody>
          <a:bodyPr/>
          <a:lstStyle/>
          <a:p>
            <a:r>
              <a:rPr lang="en-US"/>
              <a:t>Austin TL2</a:t>
            </a:r>
          </a:p>
        </p:txBody>
      </p:sp>
    </p:spTree>
    <p:extLst>
      <p:ext uri="{BB962C8B-B14F-4D97-AF65-F5344CB8AC3E}">
        <p14:creationId xmlns:p14="http://schemas.microsoft.com/office/powerpoint/2010/main" val="32911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The Epic Battle  Cows vs  Chickens! \">
            <a:hlinkClick r:id="" action="ppaction://media"/>
            <a:extLst>
              <a:ext uri="{FF2B5EF4-FFF2-40B4-BE49-F238E27FC236}">
                <a16:creationId xmlns:a16="http://schemas.microsoft.com/office/drawing/2014/main" id="{8A550F1E-6519-1DD7-5C4D-F1C969B1A0D1}"/>
              </a:ext>
            </a:extLst>
          </p:cNvPr>
          <p:cNvPicPr>
            <a:picLocks noGrp="1" noRot="1" noChangeAspect="1"/>
          </p:cNvPicPr>
          <p:nvPr>
            <p:ph idx="4294967295"/>
            <a:videoFile r:link="rId1"/>
          </p:nvPr>
        </p:nvPicPr>
        <p:blipFill>
          <a:blip r:embed="rId4"/>
          <a:stretch>
            <a:fillRect/>
          </a:stretch>
        </p:blipFill>
        <p:spPr>
          <a:xfrm>
            <a:off x="2020" y="-3159"/>
            <a:ext cx="12180563" cy="6871269"/>
          </a:xfrm>
          <a:ln>
            <a:solidFill>
              <a:srgbClr val="4472C4"/>
            </a:solidFill>
          </a:ln>
        </p:spPr>
      </p:pic>
    </p:spTree>
    <p:extLst>
      <p:ext uri="{BB962C8B-B14F-4D97-AF65-F5344CB8AC3E}">
        <p14:creationId xmlns:p14="http://schemas.microsoft.com/office/powerpoint/2010/main" val="2747005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815A-0D96-3C95-1991-62E27E6ACE9E}"/>
              </a:ext>
            </a:extLst>
          </p:cNvPr>
          <p:cNvSpPr>
            <a:spLocks noGrp="1"/>
          </p:cNvSpPr>
          <p:nvPr>
            <p:ph type="title"/>
          </p:nvPr>
        </p:nvSpPr>
        <p:spPr/>
        <p:txBody>
          <a:bodyPr/>
          <a:lstStyle/>
          <a:p>
            <a:r>
              <a:rPr lang="en-US"/>
              <a:t>Main Menu/UI</a:t>
            </a:r>
          </a:p>
        </p:txBody>
      </p:sp>
      <p:sp>
        <p:nvSpPr>
          <p:cNvPr id="3" name="Text Placeholder 2">
            <a:extLst>
              <a:ext uri="{FF2B5EF4-FFF2-40B4-BE49-F238E27FC236}">
                <a16:creationId xmlns:a16="http://schemas.microsoft.com/office/drawing/2014/main" id="{58ED7B44-1EE3-B971-237E-E7CAA3CBDA18}"/>
              </a:ext>
            </a:extLst>
          </p:cNvPr>
          <p:cNvSpPr>
            <a:spLocks noGrp="1"/>
          </p:cNvSpPr>
          <p:nvPr>
            <p:ph type="body" idx="1"/>
          </p:nvPr>
        </p:nvSpPr>
        <p:spPr/>
        <p:txBody>
          <a:bodyPr/>
          <a:lstStyle/>
          <a:p>
            <a:r>
              <a:rPr lang="en-US"/>
              <a:t>Sohan</a:t>
            </a:r>
          </a:p>
        </p:txBody>
      </p:sp>
    </p:spTree>
    <p:extLst>
      <p:ext uri="{BB962C8B-B14F-4D97-AF65-F5344CB8AC3E}">
        <p14:creationId xmlns:p14="http://schemas.microsoft.com/office/powerpoint/2010/main" val="88562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9A944-2259-0878-04D6-88F65902CD30}"/>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683C05D-9258-9CFB-004E-B0314C174D5F}"/>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865D028E-317D-0401-71FC-A880BCB28E4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5060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1797-7B05-C7F8-F913-B7DC9AD02294}"/>
              </a:ext>
            </a:extLst>
          </p:cNvPr>
          <p:cNvSpPr>
            <a:spLocks noGrp="1"/>
          </p:cNvSpPr>
          <p:nvPr>
            <p:ph type="title"/>
          </p:nvPr>
        </p:nvSpPr>
        <p:spPr/>
        <p:txBody>
          <a:bodyPr/>
          <a:lstStyle/>
          <a:p>
            <a:r>
              <a:rPr lang="en-US" dirty="0"/>
              <a:t>Round Manager</a:t>
            </a:r>
          </a:p>
        </p:txBody>
      </p:sp>
      <p:sp>
        <p:nvSpPr>
          <p:cNvPr id="3" name="Text Placeholder 2">
            <a:extLst>
              <a:ext uri="{FF2B5EF4-FFF2-40B4-BE49-F238E27FC236}">
                <a16:creationId xmlns:a16="http://schemas.microsoft.com/office/drawing/2014/main" id="{B452F4C5-8503-BA90-D5DE-4C5FBF9E284A}"/>
              </a:ext>
            </a:extLst>
          </p:cNvPr>
          <p:cNvSpPr>
            <a:spLocks noGrp="1"/>
          </p:cNvSpPr>
          <p:nvPr>
            <p:ph type="body" idx="1"/>
          </p:nvPr>
        </p:nvSpPr>
        <p:spPr/>
        <p:txBody>
          <a:bodyPr/>
          <a:lstStyle/>
          <a:p>
            <a:r>
              <a:rPr lang="en-US" dirty="0"/>
              <a:t>Nathan Hampton</a:t>
            </a:r>
          </a:p>
        </p:txBody>
      </p:sp>
    </p:spTree>
    <p:extLst>
      <p:ext uri="{BB962C8B-B14F-4D97-AF65-F5344CB8AC3E}">
        <p14:creationId xmlns:p14="http://schemas.microsoft.com/office/powerpoint/2010/main" val="1686787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a:xfrm>
            <a:off x="1011937" y="2478387"/>
            <a:ext cx="8948927" cy="3559182"/>
          </a:xfrm>
        </p:spPr>
        <p:txBody>
          <a:bodyPr vert="horz" lIns="91440" tIns="45720" rIns="91440" bIns="45720" rtlCol="0" anchor="t">
            <a:normAutofit fontScale="92500"/>
          </a:bodyPr>
          <a:lstStyle/>
          <a:p>
            <a:pPr marL="457200"/>
            <a:r>
              <a:rPr lang="en-US" dirty="0"/>
              <a:t>When a Level is loaded and the user wants to start the round, the round manager needs to </a:t>
            </a:r>
          </a:p>
          <a:p>
            <a:pPr marL="457200"/>
            <a:r>
              <a:rPr lang="en-US" dirty="0"/>
              <a:t>Track the round difficultly</a:t>
            </a:r>
          </a:p>
          <a:p>
            <a:pPr marL="457200"/>
            <a:r>
              <a:rPr lang="en-US" dirty="0"/>
              <a:t>Add enemies to the spawning queue in the level</a:t>
            </a:r>
          </a:p>
          <a:p>
            <a:pPr marL="457200"/>
            <a:r>
              <a:rPr lang="en-US" dirty="0"/>
              <a:t>Keep track of when the round is complete.</a:t>
            </a:r>
          </a:p>
          <a:p>
            <a:pPr marL="457200"/>
            <a:r>
              <a:rPr lang="en-US" dirty="0"/>
              <a:t>Increase the difficulty based on how many rounds have passed</a:t>
            </a:r>
          </a:p>
          <a:p>
            <a:pPr marL="457200"/>
            <a:r>
              <a:rPr lang="en-US" dirty="0"/>
              <a:t>Let the UI system know when a round is done.</a:t>
            </a:r>
          </a:p>
          <a:p>
            <a:pPr marL="457200"/>
            <a:r>
              <a:rPr lang="en-US" dirty="0"/>
              <a:t> Signal to the UI system if the player has completed all the rounds, or if the player has died.</a:t>
            </a:r>
          </a:p>
          <a:p>
            <a:pPr marL="457200"/>
            <a:r>
              <a:rPr lang="en-US" dirty="0">
                <a:ea typeface="+mn-lt"/>
                <a:cs typeface="+mn-lt"/>
              </a:rPr>
              <a:t>Priority:  Critical</a:t>
            </a:r>
            <a:endParaRPr lang="en-US" dirty="0" err="1">
              <a:ea typeface="+mn-lt"/>
              <a:cs typeface="+mn-lt"/>
            </a:endParaRPr>
          </a:p>
          <a:p>
            <a:pPr marL="457200"/>
            <a:r>
              <a:rPr lang="en-US" dirty="0">
                <a:ea typeface="+mn-lt"/>
                <a:cs typeface="+mn-lt"/>
              </a:rPr>
              <a:t>Complexity:  Medum complexity </a:t>
            </a:r>
            <a:endParaRPr lang="en-US" dirty="0"/>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p:txBody>
          <a:bodyPr/>
          <a:lstStyle/>
          <a:p>
            <a:r>
              <a:rPr lang="en-US"/>
              <a:t>Nathan Hampton</a:t>
            </a:r>
          </a:p>
        </p:txBody>
      </p:sp>
      <p:sp>
        <p:nvSpPr>
          <p:cNvPr id="3" name="Title 3">
            <a:extLst>
              <a:ext uri="{FF2B5EF4-FFF2-40B4-BE49-F238E27FC236}">
                <a16:creationId xmlns:a16="http://schemas.microsoft.com/office/drawing/2014/main" id="{4F2C8C3A-31E9-7BE4-D9EE-987AE3AE2453}"/>
              </a:ext>
            </a:extLst>
          </p:cNvPr>
          <p:cNvSpPr txBox="1">
            <a:spLocks/>
          </p:cNvSpPr>
          <p:nvPr/>
        </p:nvSpPr>
        <p:spPr bwMode="black">
          <a:xfrm>
            <a:off x="837765" y="594578"/>
            <a:ext cx="10560013" cy="121774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Round Manager</a:t>
            </a:r>
          </a:p>
        </p:txBody>
      </p:sp>
    </p:spTree>
    <p:extLst>
      <p:ext uri="{BB962C8B-B14F-4D97-AF65-F5344CB8AC3E}">
        <p14:creationId xmlns:p14="http://schemas.microsoft.com/office/powerpoint/2010/main" val="1243134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66990-6025-4132-9ADC-ED0F9982ED5C}"/>
              </a:ext>
            </a:extLst>
          </p:cNvPr>
          <p:cNvSpPr>
            <a:spLocks noGrp="1"/>
          </p:cNvSpPr>
          <p:nvPr>
            <p:ph type="title"/>
          </p:nvPr>
        </p:nvSpPr>
        <p:spPr>
          <a:xfrm>
            <a:off x="837765" y="594578"/>
            <a:ext cx="10560013" cy="1217748"/>
          </a:xfrm>
        </p:spPr>
        <p:txBody>
          <a:bodyPr/>
          <a:lstStyle/>
          <a:p>
            <a:r>
              <a:rPr lang="en-US" dirty="0"/>
              <a:t>Round Manager</a:t>
            </a:r>
          </a:p>
        </p:txBody>
      </p:sp>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p:txBody>
          <a:bodyPr vert="horz" lIns="91440" tIns="45720" rIns="91440" bIns="45720" rtlCol="0" anchor="t">
            <a:normAutofit lnSpcReduction="10000"/>
          </a:bodyPr>
          <a:lstStyle/>
          <a:p>
            <a:pPr marL="457200"/>
            <a:r>
              <a:rPr lang="en-US" dirty="0"/>
              <a:t>When a Level is loaded and the user wants to start the round, the round manager needs to </a:t>
            </a:r>
          </a:p>
          <a:p>
            <a:pPr marL="457200"/>
            <a:r>
              <a:rPr lang="en-US" dirty="0"/>
              <a:t>Track the round difficultly</a:t>
            </a:r>
          </a:p>
          <a:p>
            <a:pPr marL="457200"/>
            <a:r>
              <a:rPr lang="en-US" dirty="0"/>
              <a:t>Add enemies to the spawning queue in the level</a:t>
            </a:r>
          </a:p>
          <a:p>
            <a:pPr marL="457200"/>
            <a:r>
              <a:rPr lang="en-US" dirty="0"/>
              <a:t>Keep track of when the round is complete.</a:t>
            </a:r>
          </a:p>
          <a:p>
            <a:pPr marL="457200"/>
            <a:r>
              <a:rPr lang="en-US" dirty="0"/>
              <a:t>Increase the difficulty based on how many rounds have passed</a:t>
            </a:r>
          </a:p>
          <a:p>
            <a:pPr marL="457200"/>
            <a:r>
              <a:rPr lang="en-US" dirty="0"/>
              <a:t>Let the UI system know when a round is done.</a:t>
            </a:r>
          </a:p>
          <a:p>
            <a:pPr marL="457200"/>
            <a:r>
              <a:rPr lang="en-US" dirty="0"/>
              <a:t> Signal to the UI system if the player has completed all the rounds, or if the player has died.</a:t>
            </a:r>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p:txBody>
          <a:bodyPr/>
          <a:lstStyle/>
          <a:p>
            <a:r>
              <a:rPr lang="en-US"/>
              <a:t>Nathan Hampton</a:t>
            </a:r>
          </a:p>
        </p:txBody>
      </p:sp>
      <p:pic>
        <p:nvPicPr>
          <p:cNvPr id="2" name="Picture 1" descr="A diagram of a computer program&#10;&#10;Description automatically generated">
            <a:extLst>
              <a:ext uri="{FF2B5EF4-FFF2-40B4-BE49-F238E27FC236}">
                <a16:creationId xmlns:a16="http://schemas.microsoft.com/office/drawing/2014/main" id="{4F299491-75CD-DB63-9F52-EBE797513428}"/>
              </a:ext>
            </a:extLst>
          </p:cNvPr>
          <p:cNvPicPr>
            <a:picLocks noChangeAspect="1"/>
          </p:cNvPicPr>
          <p:nvPr/>
        </p:nvPicPr>
        <p:blipFill>
          <a:blip r:embed="rId2"/>
          <a:stretch>
            <a:fillRect/>
          </a:stretch>
        </p:blipFill>
        <p:spPr>
          <a:xfrm>
            <a:off x="1622652" y="1900692"/>
            <a:ext cx="8482239" cy="4638675"/>
          </a:xfrm>
          <a:prstGeom prst="rect">
            <a:avLst/>
          </a:prstGeom>
        </p:spPr>
      </p:pic>
    </p:spTree>
    <p:extLst>
      <p:ext uri="{BB962C8B-B14F-4D97-AF65-F5344CB8AC3E}">
        <p14:creationId xmlns:p14="http://schemas.microsoft.com/office/powerpoint/2010/main" val="4240217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A9E4-5A3C-9694-7290-FC8F9361E7B8}"/>
              </a:ext>
            </a:extLst>
          </p:cNvPr>
          <p:cNvSpPr>
            <a:spLocks noGrp="1"/>
          </p:cNvSpPr>
          <p:nvPr>
            <p:ph type="title"/>
          </p:nvPr>
        </p:nvSpPr>
        <p:spPr/>
        <p:txBody>
          <a:bodyPr/>
          <a:lstStyle/>
          <a:p>
            <a:r>
              <a:rPr lang="en-US"/>
              <a:t>Enemies</a:t>
            </a:r>
          </a:p>
        </p:txBody>
      </p:sp>
      <p:sp>
        <p:nvSpPr>
          <p:cNvPr id="3" name="Text Placeholder 2">
            <a:extLst>
              <a:ext uri="{FF2B5EF4-FFF2-40B4-BE49-F238E27FC236}">
                <a16:creationId xmlns:a16="http://schemas.microsoft.com/office/drawing/2014/main" id="{063C3AA5-3A39-46C1-152A-36ABC162C5C8}"/>
              </a:ext>
            </a:extLst>
          </p:cNvPr>
          <p:cNvSpPr>
            <a:spLocks noGrp="1"/>
          </p:cNvSpPr>
          <p:nvPr>
            <p:ph type="body" idx="1"/>
          </p:nvPr>
        </p:nvSpPr>
        <p:spPr/>
        <p:txBody>
          <a:bodyPr/>
          <a:lstStyle/>
          <a:p>
            <a:r>
              <a:rPr lang="en-US"/>
              <a:t>Clayton</a:t>
            </a:r>
          </a:p>
        </p:txBody>
      </p:sp>
    </p:spTree>
    <p:extLst>
      <p:ext uri="{BB962C8B-B14F-4D97-AF65-F5344CB8AC3E}">
        <p14:creationId xmlns:p14="http://schemas.microsoft.com/office/powerpoint/2010/main" val="3829721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85FD25-835B-8E28-DE58-3803BFC8A229}"/>
              </a:ext>
            </a:extLst>
          </p:cNvPr>
          <p:cNvSpPr>
            <a:spLocks noGrp="1"/>
          </p:cNvSpPr>
          <p:nvPr>
            <p:ph type="title"/>
          </p:nvPr>
        </p:nvSpPr>
        <p:spPr/>
        <p:txBody>
          <a:bodyPr/>
          <a:lstStyle/>
          <a:p>
            <a:r>
              <a:rPr lang="en-US"/>
              <a:t>Overview</a:t>
            </a:r>
          </a:p>
        </p:txBody>
      </p:sp>
      <p:sp>
        <p:nvSpPr>
          <p:cNvPr id="5" name="Content Placeholder 4">
            <a:extLst>
              <a:ext uri="{FF2B5EF4-FFF2-40B4-BE49-F238E27FC236}">
                <a16:creationId xmlns:a16="http://schemas.microsoft.com/office/drawing/2014/main" id="{29A349DA-BE0E-2710-2F7F-400320882236}"/>
              </a:ext>
            </a:extLst>
          </p:cNvPr>
          <p:cNvSpPr>
            <a:spLocks noGrp="1"/>
          </p:cNvSpPr>
          <p:nvPr>
            <p:ph idx="1"/>
          </p:nvPr>
        </p:nvSpPr>
        <p:spPr/>
        <p:txBody>
          <a:bodyPr vert="horz" lIns="91440" tIns="45720" rIns="91440" bIns="45720" rtlCol="0" anchor="t">
            <a:normAutofit/>
          </a:bodyPr>
          <a:lstStyle/>
          <a:p>
            <a:r>
              <a:rPr lang="en-US"/>
              <a:t>Enemy Health</a:t>
            </a:r>
          </a:p>
          <a:p>
            <a:r>
              <a:rPr lang="en-US"/>
              <a:t>Enemy Damage</a:t>
            </a:r>
          </a:p>
          <a:p>
            <a:r>
              <a:rPr lang="en-US"/>
              <a:t>Enemy Pathing</a:t>
            </a:r>
          </a:p>
          <a:p>
            <a:r>
              <a:rPr lang="en-US"/>
              <a:t>"Chicken Split" </a:t>
            </a:r>
          </a:p>
          <a:p>
            <a:r>
              <a:rPr lang="en-US"/>
              <a:t>Chicken Spawn as extension</a:t>
            </a:r>
          </a:p>
        </p:txBody>
      </p:sp>
      <p:sp>
        <p:nvSpPr>
          <p:cNvPr id="6" name="Text Placeholder 5">
            <a:extLst>
              <a:ext uri="{FF2B5EF4-FFF2-40B4-BE49-F238E27FC236}">
                <a16:creationId xmlns:a16="http://schemas.microsoft.com/office/drawing/2014/main" id="{B23F4A2F-E8F8-A7E1-9EB7-CEEEF026BA7F}"/>
              </a:ext>
            </a:extLst>
          </p:cNvPr>
          <p:cNvSpPr>
            <a:spLocks noGrp="1"/>
          </p:cNvSpPr>
          <p:nvPr>
            <p:ph type="body" sz="quarter" idx="13"/>
          </p:nvPr>
        </p:nvSpPr>
        <p:spPr/>
        <p:txBody>
          <a:bodyPr/>
          <a:lstStyle/>
          <a:p>
            <a:r>
              <a:rPr lang="en-US"/>
              <a:t>Clayton Slack TL5</a:t>
            </a:r>
          </a:p>
        </p:txBody>
      </p:sp>
    </p:spTree>
    <p:extLst>
      <p:ext uri="{BB962C8B-B14F-4D97-AF65-F5344CB8AC3E}">
        <p14:creationId xmlns:p14="http://schemas.microsoft.com/office/powerpoint/2010/main" val="2669977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2555-DC04-45D3-A1F7-0C5257E7A08D}"/>
              </a:ext>
            </a:extLst>
          </p:cNvPr>
          <p:cNvSpPr>
            <a:spLocks noGrp="1"/>
          </p:cNvSpPr>
          <p:nvPr>
            <p:ph type="title"/>
          </p:nvPr>
        </p:nvSpPr>
        <p:spPr/>
        <p:txBody>
          <a:bodyPr/>
          <a:lstStyle/>
          <a:p>
            <a:r>
              <a:rPr lang="en-US"/>
              <a:t>Use Case</a:t>
            </a:r>
          </a:p>
        </p:txBody>
      </p:sp>
      <p:pic>
        <p:nvPicPr>
          <p:cNvPr id="5" name="Content Placeholder 4" descr="A diagram of a diagram&#10;&#10;Description automatically generated">
            <a:extLst>
              <a:ext uri="{FF2B5EF4-FFF2-40B4-BE49-F238E27FC236}">
                <a16:creationId xmlns:a16="http://schemas.microsoft.com/office/drawing/2014/main" id="{DDC979F9-1678-1CA5-92E0-B35E84AF5CD2}"/>
              </a:ext>
            </a:extLst>
          </p:cNvPr>
          <p:cNvPicPr>
            <a:picLocks noGrp="1" noChangeAspect="1"/>
          </p:cNvPicPr>
          <p:nvPr>
            <p:ph idx="1"/>
          </p:nvPr>
        </p:nvPicPr>
        <p:blipFill>
          <a:blip r:embed="rId2"/>
          <a:stretch>
            <a:fillRect/>
          </a:stretch>
        </p:blipFill>
        <p:spPr>
          <a:xfrm>
            <a:off x="2512018" y="2253146"/>
            <a:ext cx="7167965" cy="3736171"/>
          </a:xfrm>
        </p:spPr>
      </p:pic>
      <p:sp>
        <p:nvSpPr>
          <p:cNvPr id="4" name="Text Placeholder 3">
            <a:extLst>
              <a:ext uri="{FF2B5EF4-FFF2-40B4-BE49-F238E27FC236}">
                <a16:creationId xmlns:a16="http://schemas.microsoft.com/office/drawing/2014/main" id="{2B332C59-9495-6ADA-A38F-B5A5AF339149}"/>
              </a:ext>
            </a:extLst>
          </p:cNvPr>
          <p:cNvSpPr>
            <a:spLocks noGrp="1"/>
          </p:cNvSpPr>
          <p:nvPr>
            <p:ph type="body" sz="quarter" idx="13"/>
          </p:nvPr>
        </p:nvSpPr>
        <p:spPr/>
        <p:txBody>
          <a:bodyPr/>
          <a:lstStyle/>
          <a:p>
            <a:r>
              <a:rPr lang="en-US"/>
              <a:t>Clayton Slack TL5</a:t>
            </a:r>
          </a:p>
        </p:txBody>
      </p:sp>
    </p:spTree>
    <p:extLst>
      <p:ext uri="{BB962C8B-B14F-4D97-AF65-F5344CB8AC3E}">
        <p14:creationId xmlns:p14="http://schemas.microsoft.com/office/powerpoint/2010/main" val="99140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E488-8B96-8099-62B0-0F2E6F738C9D}"/>
              </a:ext>
            </a:extLst>
          </p:cNvPr>
          <p:cNvSpPr>
            <a:spLocks noGrp="1"/>
          </p:cNvSpPr>
          <p:nvPr>
            <p:ph type="title"/>
          </p:nvPr>
        </p:nvSpPr>
        <p:spPr/>
        <p:txBody>
          <a:bodyPr/>
          <a:lstStyle/>
          <a:p>
            <a:r>
              <a:rPr lang="en-US"/>
              <a:t>Priority and Complexity</a:t>
            </a:r>
          </a:p>
        </p:txBody>
      </p:sp>
      <p:sp>
        <p:nvSpPr>
          <p:cNvPr id="3" name="Content Placeholder 2">
            <a:extLst>
              <a:ext uri="{FF2B5EF4-FFF2-40B4-BE49-F238E27FC236}">
                <a16:creationId xmlns:a16="http://schemas.microsoft.com/office/drawing/2014/main" id="{F6353609-8DED-A992-2D98-68A148ED62D2}"/>
              </a:ext>
            </a:extLst>
          </p:cNvPr>
          <p:cNvSpPr>
            <a:spLocks noGrp="1"/>
          </p:cNvSpPr>
          <p:nvPr>
            <p:ph idx="1"/>
          </p:nvPr>
        </p:nvSpPr>
        <p:spPr/>
        <p:txBody>
          <a:bodyPr vert="horz" lIns="91440" tIns="45720" rIns="91440" bIns="45720" rtlCol="0" anchor="t">
            <a:normAutofit/>
          </a:bodyPr>
          <a:lstStyle/>
          <a:p>
            <a:r>
              <a:rPr lang="en-US"/>
              <a:t>Priority: High</a:t>
            </a:r>
          </a:p>
          <a:p>
            <a:pPr lvl="1">
              <a:buFont typeface="Courier New" panose="020B0604020202020204" pitchFamily="34" charset="0"/>
              <a:buChar char="o"/>
            </a:pPr>
            <a:r>
              <a:rPr lang="en-US"/>
              <a:t>Being a main game feature, the enemy class is needed for the game to function at all</a:t>
            </a:r>
          </a:p>
          <a:p>
            <a:r>
              <a:rPr lang="en-US"/>
              <a:t>Complexity level: High Medium</a:t>
            </a:r>
          </a:p>
          <a:p>
            <a:pPr lvl="1">
              <a:buFont typeface="Courier New" panose="020B0604020202020204" pitchFamily="34" charset="0"/>
              <a:buChar char="o"/>
            </a:pPr>
            <a:r>
              <a:rPr lang="en-US"/>
              <a:t>Assigning Health and damage to an entity is relatively straight forward, pathing and "Chicken Split" will be harder to implement, however are a part of the Godot Game Engine. </a:t>
            </a:r>
          </a:p>
        </p:txBody>
      </p:sp>
      <p:sp>
        <p:nvSpPr>
          <p:cNvPr id="4" name="Text Placeholder 3">
            <a:extLst>
              <a:ext uri="{FF2B5EF4-FFF2-40B4-BE49-F238E27FC236}">
                <a16:creationId xmlns:a16="http://schemas.microsoft.com/office/drawing/2014/main" id="{847ECC3E-FFB4-BE3F-4695-264420B22623}"/>
              </a:ext>
            </a:extLst>
          </p:cNvPr>
          <p:cNvSpPr>
            <a:spLocks noGrp="1"/>
          </p:cNvSpPr>
          <p:nvPr>
            <p:ph type="body" sz="quarter" idx="13"/>
          </p:nvPr>
        </p:nvSpPr>
        <p:spPr/>
        <p:txBody>
          <a:bodyPr/>
          <a:lstStyle/>
          <a:p>
            <a:r>
              <a:rPr lang="en-US"/>
              <a:t>Clayton Slack TL5</a:t>
            </a:r>
          </a:p>
        </p:txBody>
      </p:sp>
    </p:spTree>
    <p:extLst>
      <p:ext uri="{BB962C8B-B14F-4D97-AF65-F5344CB8AC3E}">
        <p14:creationId xmlns:p14="http://schemas.microsoft.com/office/powerpoint/2010/main" val="1739059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B2FD-8FF1-EB00-F971-9C481216633E}"/>
              </a:ext>
            </a:extLst>
          </p:cNvPr>
          <p:cNvSpPr>
            <a:spLocks noGrp="1"/>
          </p:cNvSpPr>
          <p:nvPr>
            <p:ph type="title"/>
          </p:nvPr>
        </p:nvSpPr>
        <p:spPr/>
        <p:txBody>
          <a:bodyPr/>
          <a:lstStyle/>
          <a:p>
            <a:r>
              <a:rPr lang="en-US"/>
              <a:t>Towers</a:t>
            </a:r>
          </a:p>
        </p:txBody>
      </p:sp>
      <p:sp>
        <p:nvSpPr>
          <p:cNvPr id="3" name="Text Placeholder 2">
            <a:extLst>
              <a:ext uri="{FF2B5EF4-FFF2-40B4-BE49-F238E27FC236}">
                <a16:creationId xmlns:a16="http://schemas.microsoft.com/office/drawing/2014/main" id="{9718A473-98B8-C09F-3255-63B8CD5EB8EA}"/>
              </a:ext>
            </a:extLst>
          </p:cNvPr>
          <p:cNvSpPr>
            <a:spLocks noGrp="1"/>
          </p:cNvSpPr>
          <p:nvPr>
            <p:ph type="body" idx="1"/>
          </p:nvPr>
        </p:nvSpPr>
        <p:spPr/>
        <p:txBody>
          <a:bodyPr/>
          <a:lstStyle/>
          <a:p>
            <a:r>
              <a:rPr lang="en-US"/>
              <a:t>Ankit</a:t>
            </a:r>
          </a:p>
        </p:txBody>
      </p:sp>
    </p:spTree>
    <p:extLst>
      <p:ext uri="{BB962C8B-B14F-4D97-AF65-F5344CB8AC3E}">
        <p14:creationId xmlns:p14="http://schemas.microsoft.com/office/powerpoint/2010/main" val="170372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75F589-EB98-5B28-3438-1C36FAF58D58}"/>
              </a:ext>
            </a:extLst>
          </p:cNvPr>
          <p:cNvSpPr>
            <a:spLocks noGrp="1"/>
          </p:cNvSpPr>
          <p:nvPr>
            <p:ph type="title"/>
          </p:nvPr>
        </p:nvSpPr>
        <p:spPr/>
        <p:txBody>
          <a:bodyPr/>
          <a:lstStyle/>
          <a:p>
            <a:r>
              <a:rPr lang="en-US"/>
              <a:t>Storyboard</a:t>
            </a:r>
          </a:p>
        </p:txBody>
      </p:sp>
      <p:sp>
        <p:nvSpPr>
          <p:cNvPr id="5" name="Text Placeholder 4">
            <a:extLst>
              <a:ext uri="{FF2B5EF4-FFF2-40B4-BE49-F238E27FC236}">
                <a16:creationId xmlns:a16="http://schemas.microsoft.com/office/drawing/2014/main" id="{F41676A8-DEB1-04F7-B7C7-5913B847C874}"/>
              </a:ext>
            </a:extLst>
          </p:cNvPr>
          <p:cNvSpPr>
            <a:spLocks noGrp="1"/>
          </p:cNvSpPr>
          <p:nvPr>
            <p:ph type="body" idx="1"/>
          </p:nvPr>
        </p:nvSpPr>
        <p:spPr/>
        <p:txBody>
          <a:bodyPr/>
          <a:lstStyle/>
          <a:p>
            <a:endParaRPr lang="en-US"/>
          </a:p>
        </p:txBody>
      </p:sp>
      <p:pic>
        <p:nvPicPr>
          <p:cNvPr id="3" name="Battle of the Barnyard">
            <a:hlinkClick r:id="" action="ppaction://media"/>
            <a:extLst>
              <a:ext uri="{FF2B5EF4-FFF2-40B4-BE49-F238E27FC236}">
                <a16:creationId xmlns:a16="http://schemas.microsoft.com/office/drawing/2014/main" id="{60FC9188-BC15-B4DD-30D1-C5BD4968B8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8361" y="6859361"/>
            <a:ext cx="730250" cy="730250"/>
          </a:xfrm>
          <a:prstGeom prst="rect">
            <a:avLst/>
          </a:prstGeom>
        </p:spPr>
      </p:pic>
    </p:spTree>
    <p:extLst>
      <p:ext uri="{BB962C8B-B14F-4D97-AF65-F5344CB8AC3E}">
        <p14:creationId xmlns:p14="http://schemas.microsoft.com/office/powerpoint/2010/main" val="75804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4DE97-5EAD-0ABB-184F-AC0A39B622AF}"/>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AB01E04-19A4-1F63-CBE7-838DE50B64EF}"/>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287A06C2-14A0-1AC1-5C26-0AC2D1C6F8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92635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A245E-23CF-EF0C-FD76-C919429EB810}"/>
              </a:ext>
            </a:extLst>
          </p:cNvPr>
          <p:cNvSpPr>
            <a:spLocks noGrp="1"/>
          </p:cNvSpPr>
          <p:nvPr>
            <p:ph type="body" sz="quarter" idx="14"/>
          </p:nvPr>
        </p:nvSpPr>
        <p:spPr/>
        <p:txBody>
          <a:bodyPr vert="horz" lIns="91440" tIns="45720" rIns="91440" bIns="45720" rtlCol="0" anchor="t">
            <a:normAutofit/>
          </a:bodyPr>
          <a:lstStyle/>
          <a:p>
            <a:r>
              <a:rPr lang="en-US"/>
              <a:t>Upon Opening the game, the user will be able to choose from 3 options, Start, Settings, and Quit</a:t>
            </a:r>
          </a:p>
        </p:txBody>
      </p:sp>
      <p:sp>
        <p:nvSpPr>
          <p:cNvPr id="2" name="Title 1">
            <a:extLst>
              <a:ext uri="{FF2B5EF4-FFF2-40B4-BE49-F238E27FC236}">
                <a16:creationId xmlns:a16="http://schemas.microsoft.com/office/drawing/2014/main" id="{FD9E4F9C-3C63-2FEB-8C93-122F8296453E}"/>
              </a:ext>
            </a:extLst>
          </p:cNvPr>
          <p:cNvSpPr>
            <a:spLocks noGrp="1"/>
          </p:cNvSpPr>
          <p:nvPr>
            <p:ph type="title"/>
          </p:nvPr>
        </p:nvSpPr>
        <p:spPr>
          <a:xfrm>
            <a:off x="627856" y="1101133"/>
            <a:ext cx="3067050" cy="1187450"/>
          </a:xfrm>
        </p:spPr>
        <p:txBody>
          <a:bodyPr>
            <a:normAutofit/>
          </a:bodyPr>
          <a:lstStyle/>
          <a:p>
            <a:r>
              <a:rPr lang="en-US"/>
              <a:t>Start Menu</a:t>
            </a:r>
          </a:p>
        </p:txBody>
      </p:sp>
      <p:pic>
        <p:nvPicPr>
          <p:cNvPr id="6" name="Content Placeholder 5" descr="A screenshot of a computer&#10;&#10;Description automatically generated">
            <a:extLst>
              <a:ext uri="{FF2B5EF4-FFF2-40B4-BE49-F238E27FC236}">
                <a16:creationId xmlns:a16="http://schemas.microsoft.com/office/drawing/2014/main" id="{1ABA711F-831D-1BAE-22B1-E88380BB45FE}"/>
              </a:ext>
            </a:extLst>
          </p:cNvPr>
          <p:cNvPicPr>
            <a:picLocks noChangeAspect="1"/>
          </p:cNvPicPr>
          <p:nvPr/>
        </p:nvPicPr>
        <p:blipFill>
          <a:blip r:embed="rId2"/>
          <a:stretch>
            <a:fillRect/>
          </a:stretch>
        </p:blipFill>
        <p:spPr>
          <a:xfrm>
            <a:off x="4050456" y="1363030"/>
            <a:ext cx="6944675" cy="4123706"/>
          </a:xfrm>
          <a:prstGeom prst="rect">
            <a:avLst/>
          </a:prstGeom>
        </p:spPr>
      </p:pic>
    </p:spTree>
    <p:extLst>
      <p:ext uri="{BB962C8B-B14F-4D97-AF65-F5344CB8AC3E}">
        <p14:creationId xmlns:p14="http://schemas.microsoft.com/office/powerpoint/2010/main" val="418476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839E4-62BC-85EE-3C54-9160512BE828}"/>
              </a:ext>
            </a:extLst>
          </p:cNvPr>
          <p:cNvSpPr>
            <a:spLocks noGrp="1"/>
          </p:cNvSpPr>
          <p:nvPr>
            <p:ph idx="13"/>
          </p:nvPr>
        </p:nvSpPr>
        <p:spPr>
          <a:xfrm>
            <a:off x="2231136" y="2791325"/>
            <a:ext cx="2143881" cy="3101983"/>
          </a:xfrm>
        </p:spPr>
        <p:txBody>
          <a:bodyPr vert="horz" lIns="91440" tIns="45720" rIns="91440" bIns="45720" rtlCol="0" anchor="t">
            <a:normAutofit/>
          </a:bodyPr>
          <a:lstStyle/>
          <a:p>
            <a:pPr marL="0" indent="0">
              <a:buNone/>
            </a:pPr>
            <a:r>
              <a:rPr lang="en-US">
                <a:solidFill>
                  <a:srgbClr val="000000"/>
                </a:solidFill>
              </a:rPr>
              <a:t>In the menu screen, the user is prompted with a settings button, this menu will allow the user to understand the controls and change the music settings</a:t>
            </a:r>
            <a:endParaRPr lang="en-US"/>
          </a:p>
        </p:txBody>
      </p:sp>
      <p:sp>
        <p:nvSpPr>
          <p:cNvPr id="3" name="Title 2">
            <a:extLst>
              <a:ext uri="{FF2B5EF4-FFF2-40B4-BE49-F238E27FC236}">
                <a16:creationId xmlns:a16="http://schemas.microsoft.com/office/drawing/2014/main" id="{E0A2E2B0-9F8B-7CB1-5903-B7626C62819E}"/>
              </a:ext>
            </a:extLst>
          </p:cNvPr>
          <p:cNvSpPr>
            <a:spLocks noGrp="1"/>
          </p:cNvSpPr>
          <p:nvPr>
            <p:ph type="title"/>
          </p:nvPr>
        </p:nvSpPr>
        <p:spPr/>
        <p:txBody>
          <a:bodyPr/>
          <a:lstStyle/>
          <a:p>
            <a:r>
              <a:rPr lang="en-US"/>
              <a:t>Settings Menu</a:t>
            </a:r>
          </a:p>
        </p:txBody>
      </p:sp>
      <p:pic>
        <p:nvPicPr>
          <p:cNvPr id="5" name="Content Placeholder 4" descr="A screen shot of a black grid&#10;&#10;Description automatically generated">
            <a:extLst>
              <a:ext uri="{FF2B5EF4-FFF2-40B4-BE49-F238E27FC236}">
                <a16:creationId xmlns:a16="http://schemas.microsoft.com/office/drawing/2014/main" id="{9CE1E215-F094-FE8A-1048-F5C917408AA0}"/>
              </a:ext>
            </a:extLst>
          </p:cNvPr>
          <p:cNvPicPr>
            <a:picLocks noChangeAspect="1"/>
          </p:cNvPicPr>
          <p:nvPr/>
        </p:nvPicPr>
        <p:blipFill>
          <a:blip r:embed="rId2"/>
          <a:stretch>
            <a:fillRect/>
          </a:stretch>
        </p:blipFill>
        <p:spPr>
          <a:xfrm>
            <a:off x="5274908" y="3427219"/>
            <a:ext cx="5524008" cy="1716316"/>
          </a:xfrm>
          <a:prstGeom prst="rect">
            <a:avLst/>
          </a:prstGeom>
        </p:spPr>
      </p:pic>
    </p:spTree>
    <p:extLst>
      <p:ext uri="{BB962C8B-B14F-4D97-AF65-F5344CB8AC3E}">
        <p14:creationId xmlns:p14="http://schemas.microsoft.com/office/powerpoint/2010/main" val="45750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17E736-302A-9BFD-F020-6536B7DCFBB1}"/>
              </a:ext>
            </a:extLst>
          </p:cNvPr>
          <p:cNvSpPr>
            <a:spLocks noGrp="1"/>
          </p:cNvSpPr>
          <p:nvPr>
            <p:ph idx="13"/>
          </p:nvPr>
        </p:nvSpPr>
        <p:spPr>
          <a:xfrm>
            <a:off x="2231136" y="2791325"/>
            <a:ext cx="2531338" cy="3101983"/>
          </a:xfrm>
        </p:spPr>
        <p:txBody>
          <a:bodyPr vert="horz" lIns="91440" tIns="45720" rIns="91440" bIns="45720" rtlCol="0" anchor="t">
            <a:normAutofit/>
          </a:bodyPr>
          <a:lstStyle/>
          <a:p>
            <a:pPr marL="0" indent="0">
              <a:buNone/>
            </a:pPr>
            <a:r>
              <a:rPr lang="en-US" sz="1900">
                <a:solidFill>
                  <a:srgbClr val="000000"/>
                </a:solidFill>
              </a:rPr>
              <a:t>The user will be prompted with levels that they are able to choose from, and the difficulty they want. </a:t>
            </a:r>
            <a:endParaRPr lang="en-US"/>
          </a:p>
        </p:txBody>
      </p:sp>
      <p:sp>
        <p:nvSpPr>
          <p:cNvPr id="3" name="Title 2">
            <a:extLst>
              <a:ext uri="{FF2B5EF4-FFF2-40B4-BE49-F238E27FC236}">
                <a16:creationId xmlns:a16="http://schemas.microsoft.com/office/drawing/2014/main" id="{784113B6-5487-8D92-B71F-896A6EB6A482}"/>
              </a:ext>
            </a:extLst>
          </p:cNvPr>
          <p:cNvSpPr>
            <a:spLocks noGrp="1"/>
          </p:cNvSpPr>
          <p:nvPr>
            <p:ph type="title"/>
          </p:nvPr>
        </p:nvSpPr>
        <p:spPr/>
        <p:txBody>
          <a:bodyPr/>
          <a:lstStyle/>
          <a:p>
            <a:r>
              <a:rPr lang="en-US"/>
              <a:t>Level Selector</a:t>
            </a:r>
          </a:p>
        </p:txBody>
      </p:sp>
      <p:pic>
        <p:nvPicPr>
          <p:cNvPr id="5" name="Picture 4" descr="A screenshot of a computer screen&#10;&#10;Description automatically generated">
            <a:extLst>
              <a:ext uri="{FF2B5EF4-FFF2-40B4-BE49-F238E27FC236}">
                <a16:creationId xmlns:a16="http://schemas.microsoft.com/office/drawing/2014/main" id="{8806FFCA-DFA3-E6CB-4ABE-9B0E2C0FF5F4}"/>
              </a:ext>
            </a:extLst>
          </p:cNvPr>
          <p:cNvPicPr>
            <a:picLocks noChangeAspect="1"/>
          </p:cNvPicPr>
          <p:nvPr/>
        </p:nvPicPr>
        <p:blipFill>
          <a:blip r:embed="rId2"/>
          <a:stretch>
            <a:fillRect/>
          </a:stretch>
        </p:blipFill>
        <p:spPr>
          <a:xfrm>
            <a:off x="6035724" y="2638688"/>
            <a:ext cx="5508608" cy="3265461"/>
          </a:xfrm>
          <a:prstGeom prst="rect">
            <a:avLst/>
          </a:prstGeom>
        </p:spPr>
      </p:pic>
    </p:spTree>
    <p:extLst>
      <p:ext uri="{BB962C8B-B14F-4D97-AF65-F5344CB8AC3E}">
        <p14:creationId xmlns:p14="http://schemas.microsoft.com/office/powerpoint/2010/main" val="299665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4FEC-A090-675A-10FC-235F9A635359}"/>
              </a:ext>
            </a:extLst>
          </p:cNvPr>
          <p:cNvSpPr>
            <a:spLocks noGrp="1"/>
          </p:cNvSpPr>
          <p:nvPr>
            <p:ph type="title"/>
          </p:nvPr>
        </p:nvSpPr>
        <p:spPr>
          <a:xfrm>
            <a:off x="1944508" y="1121975"/>
            <a:ext cx="7923276" cy="1188720"/>
          </a:xfrm>
        </p:spPr>
        <p:txBody>
          <a:bodyPr/>
          <a:lstStyle/>
          <a:p>
            <a:r>
              <a:rPr lang="en-US"/>
              <a:t>Map and UI</a:t>
            </a:r>
          </a:p>
        </p:txBody>
      </p:sp>
      <p:sp>
        <p:nvSpPr>
          <p:cNvPr id="3" name="Content Placeholder 2">
            <a:extLst>
              <a:ext uri="{FF2B5EF4-FFF2-40B4-BE49-F238E27FC236}">
                <a16:creationId xmlns:a16="http://schemas.microsoft.com/office/drawing/2014/main" id="{81C176B5-088F-001B-8262-F17ECDA0896F}"/>
              </a:ext>
            </a:extLst>
          </p:cNvPr>
          <p:cNvSpPr>
            <a:spLocks noGrp="1"/>
          </p:cNvSpPr>
          <p:nvPr>
            <p:ph idx="4294967295"/>
          </p:nvPr>
        </p:nvSpPr>
        <p:spPr>
          <a:xfrm>
            <a:off x="1333759" y="2681076"/>
            <a:ext cx="4577197" cy="3083978"/>
          </a:xfrm>
        </p:spPr>
        <p:txBody>
          <a:bodyPr vert="horz" lIns="91440" tIns="45720" rIns="91440" bIns="45720" rtlCol="0" anchor="t">
            <a:normAutofit/>
          </a:bodyPr>
          <a:lstStyle/>
          <a:p>
            <a:pPr marL="0" indent="0">
              <a:buNone/>
            </a:pPr>
            <a:r>
              <a:rPr lang="en-US"/>
              <a:t>Upon loading into the game the player is presented with a map. In the image you can see a path, player health, currency(to buy towers), a way to pause the game, and a way to select towers. </a:t>
            </a:r>
          </a:p>
          <a:p>
            <a:pPr marL="0" indent="0">
              <a:buNone/>
            </a:pPr>
            <a:endParaRPr lang="en-US"/>
          </a:p>
          <a:p>
            <a:pPr marL="0" indent="0">
              <a:buNone/>
            </a:pPr>
            <a:r>
              <a:rPr lang="en-US"/>
              <a:t>(Source: BTD 6)</a:t>
            </a:r>
          </a:p>
        </p:txBody>
      </p:sp>
      <p:pic>
        <p:nvPicPr>
          <p:cNvPr id="5" name="Picture 4" descr="A screenshot of a video game&#10;&#10;Description automatically generated">
            <a:extLst>
              <a:ext uri="{FF2B5EF4-FFF2-40B4-BE49-F238E27FC236}">
                <a16:creationId xmlns:a16="http://schemas.microsoft.com/office/drawing/2014/main" id="{32AEC82B-8B06-AD7A-2461-9080C05DD268}"/>
              </a:ext>
            </a:extLst>
          </p:cNvPr>
          <p:cNvPicPr>
            <a:picLocks noChangeAspect="1"/>
          </p:cNvPicPr>
          <p:nvPr/>
        </p:nvPicPr>
        <p:blipFill>
          <a:blip r:embed="rId2"/>
          <a:stretch>
            <a:fillRect/>
          </a:stretch>
        </p:blipFill>
        <p:spPr>
          <a:xfrm>
            <a:off x="6378111" y="2679915"/>
            <a:ext cx="4078813" cy="3086746"/>
          </a:xfrm>
          <a:prstGeom prst="rect">
            <a:avLst/>
          </a:prstGeom>
        </p:spPr>
      </p:pic>
    </p:spTree>
    <p:extLst>
      <p:ext uri="{BB962C8B-B14F-4D97-AF65-F5344CB8AC3E}">
        <p14:creationId xmlns:p14="http://schemas.microsoft.com/office/powerpoint/2010/main" val="4123380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5CC-3BFB-46CD-FD7B-9CA882E96361}"/>
              </a:ext>
            </a:extLst>
          </p:cNvPr>
          <p:cNvSpPr>
            <a:spLocks noGrp="1"/>
          </p:cNvSpPr>
          <p:nvPr>
            <p:ph type="title"/>
          </p:nvPr>
        </p:nvSpPr>
        <p:spPr>
          <a:xfrm>
            <a:off x="1746904" y="1028370"/>
            <a:ext cx="7923276" cy="1188720"/>
          </a:xfrm>
        </p:spPr>
        <p:txBody>
          <a:bodyPr/>
          <a:lstStyle/>
          <a:p>
            <a:r>
              <a:rPr lang="en-US"/>
              <a:t>Enemy pathing</a:t>
            </a:r>
          </a:p>
        </p:txBody>
      </p:sp>
      <p:sp>
        <p:nvSpPr>
          <p:cNvPr id="3" name="Content Placeholder 2">
            <a:extLst>
              <a:ext uri="{FF2B5EF4-FFF2-40B4-BE49-F238E27FC236}">
                <a16:creationId xmlns:a16="http://schemas.microsoft.com/office/drawing/2014/main" id="{74CD0F03-64BA-8917-D9CE-85B768D7213B}"/>
              </a:ext>
            </a:extLst>
          </p:cNvPr>
          <p:cNvSpPr>
            <a:spLocks noGrp="1"/>
          </p:cNvSpPr>
          <p:nvPr>
            <p:ph idx="4294967295"/>
          </p:nvPr>
        </p:nvSpPr>
        <p:spPr>
          <a:xfrm>
            <a:off x="1333759" y="2674619"/>
            <a:ext cx="3247669" cy="3090435"/>
          </a:xfrm>
        </p:spPr>
        <p:txBody>
          <a:bodyPr vert="horz" lIns="91440" tIns="45720" rIns="91440" bIns="45720" rtlCol="0" anchor="t">
            <a:normAutofit/>
          </a:bodyPr>
          <a:lstStyle/>
          <a:p>
            <a:pPr marL="0" indent="0">
              <a:buNone/>
            </a:pPr>
            <a:r>
              <a:rPr lang="en-US"/>
              <a:t>When the game is started, the enemy will begin to move along the designated path. Notice that the different enemy tiers move at different speeds along the path.</a:t>
            </a:r>
          </a:p>
          <a:p>
            <a:pPr marL="0" indent="0">
              <a:buNone/>
            </a:pPr>
            <a:endParaRPr lang="en-US"/>
          </a:p>
          <a:p>
            <a:pPr marL="0" indent="0">
              <a:buNone/>
            </a:pPr>
            <a:r>
              <a:rPr lang="en-US"/>
              <a:t>(Source: BTD 6)</a:t>
            </a:r>
          </a:p>
        </p:txBody>
      </p:sp>
      <p:pic>
        <p:nvPicPr>
          <p:cNvPr id="6" name="Picture 5" descr="A screenshot of a video game&#10;&#10;Description automatically generated">
            <a:extLst>
              <a:ext uri="{FF2B5EF4-FFF2-40B4-BE49-F238E27FC236}">
                <a16:creationId xmlns:a16="http://schemas.microsoft.com/office/drawing/2014/main" id="{6BD04C74-9FCA-537D-DBF9-3BDCF39E1E98}"/>
              </a:ext>
            </a:extLst>
          </p:cNvPr>
          <p:cNvPicPr>
            <a:picLocks noChangeAspect="1"/>
          </p:cNvPicPr>
          <p:nvPr/>
        </p:nvPicPr>
        <p:blipFill>
          <a:blip r:embed="rId2"/>
          <a:stretch>
            <a:fillRect/>
          </a:stretch>
        </p:blipFill>
        <p:spPr>
          <a:xfrm>
            <a:off x="5705269" y="2595966"/>
            <a:ext cx="4339615" cy="3254644"/>
          </a:xfrm>
          <a:prstGeom prst="rect">
            <a:avLst/>
          </a:prstGeom>
        </p:spPr>
      </p:pic>
    </p:spTree>
    <p:extLst>
      <p:ext uri="{BB962C8B-B14F-4D97-AF65-F5344CB8AC3E}">
        <p14:creationId xmlns:p14="http://schemas.microsoft.com/office/powerpoint/2010/main" val="365553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265E-3E27-FEF3-F137-E4C9096A2C2F}"/>
              </a:ext>
            </a:extLst>
          </p:cNvPr>
          <p:cNvSpPr>
            <a:spLocks noGrp="1"/>
          </p:cNvSpPr>
          <p:nvPr>
            <p:ph type="title"/>
          </p:nvPr>
        </p:nvSpPr>
        <p:spPr>
          <a:xfrm>
            <a:off x="2134362" y="1092946"/>
            <a:ext cx="7923276" cy="1188720"/>
          </a:xfrm>
        </p:spPr>
        <p:txBody>
          <a:bodyPr/>
          <a:lstStyle/>
          <a:p>
            <a:r>
              <a:rPr lang="en-US"/>
              <a:t>Tower Placement</a:t>
            </a:r>
          </a:p>
        </p:txBody>
      </p:sp>
      <p:sp>
        <p:nvSpPr>
          <p:cNvPr id="3" name="Content Placeholder 2">
            <a:extLst>
              <a:ext uri="{FF2B5EF4-FFF2-40B4-BE49-F238E27FC236}">
                <a16:creationId xmlns:a16="http://schemas.microsoft.com/office/drawing/2014/main" id="{523EBE0F-FA59-08FF-D336-F4C09CB5569B}"/>
              </a:ext>
            </a:extLst>
          </p:cNvPr>
          <p:cNvSpPr>
            <a:spLocks noGrp="1"/>
          </p:cNvSpPr>
          <p:nvPr>
            <p:ph idx="4294967295"/>
          </p:nvPr>
        </p:nvSpPr>
        <p:spPr>
          <a:xfrm>
            <a:off x="1333759" y="2674619"/>
            <a:ext cx="2576076" cy="3090435"/>
          </a:xfrm>
        </p:spPr>
        <p:txBody>
          <a:bodyPr vert="horz" lIns="91440" tIns="45720" rIns="91440" bIns="45720" rtlCol="0" anchor="t">
            <a:normAutofit fontScale="92500" lnSpcReduction="10000"/>
          </a:bodyPr>
          <a:lstStyle/>
          <a:p>
            <a:pPr marL="0" indent="0">
              <a:buNone/>
            </a:pPr>
            <a:r>
              <a:rPr lang="en-US"/>
              <a:t>For tower placement, the player will not be allowed to put the towers on the path of the balloon, but will be allowed to place them anywhere else.</a:t>
            </a:r>
          </a:p>
          <a:p>
            <a:pPr marL="0" indent="0">
              <a:buNone/>
            </a:pPr>
            <a:r>
              <a:rPr lang="en-US"/>
              <a:t>Note: each tower will have a certain range they can attack within</a:t>
            </a:r>
          </a:p>
          <a:p>
            <a:pPr marL="0" indent="0">
              <a:buNone/>
            </a:pPr>
            <a:endParaRPr lang="en-US"/>
          </a:p>
          <a:p>
            <a:pPr marL="0" indent="0">
              <a:buNone/>
            </a:pPr>
            <a:r>
              <a:rPr lang="en-US"/>
              <a:t>(Source: BTD 6)</a:t>
            </a:r>
          </a:p>
        </p:txBody>
      </p:sp>
      <p:pic>
        <p:nvPicPr>
          <p:cNvPr id="5" name="Picture 4" descr="A screenshot of a video game&#10;&#10;Description automatically generated">
            <a:extLst>
              <a:ext uri="{FF2B5EF4-FFF2-40B4-BE49-F238E27FC236}">
                <a16:creationId xmlns:a16="http://schemas.microsoft.com/office/drawing/2014/main" id="{E6F248BE-53CD-E4EE-3C0F-ED72C8E1724E}"/>
              </a:ext>
            </a:extLst>
          </p:cNvPr>
          <p:cNvPicPr>
            <a:picLocks noChangeAspect="1"/>
          </p:cNvPicPr>
          <p:nvPr/>
        </p:nvPicPr>
        <p:blipFill>
          <a:blip r:embed="rId2"/>
          <a:srcRect r="26105" b="225"/>
          <a:stretch/>
        </p:blipFill>
        <p:spPr>
          <a:xfrm>
            <a:off x="4526623" y="2673457"/>
            <a:ext cx="3340540" cy="2854288"/>
          </a:xfrm>
          <a:prstGeom prst="rect">
            <a:avLst/>
          </a:prstGeom>
        </p:spPr>
      </p:pic>
      <p:pic>
        <p:nvPicPr>
          <p:cNvPr id="7" name="Picture 6" descr="A video game screen with a monkey and a path&#10;&#10;Description automatically generated">
            <a:extLst>
              <a:ext uri="{FF2B5EF4-FFF2-40B4-BE49-F238E27FC236}">
                <a16:creationId xmlns:a16="http://schemas.microsoft.com/office/drawing/2014/main" id="{8A4CDD05-1E8B-FD19-D493-8C28D4D4272B}"/>
              </a:ext>
            </a:extLst>
          </p:cNvPr>
          <p:cNvPicPr>
            <a:picLocks noChangeAspect="1"/>
          </p:cNvPicPr>
          <p:nvPr/>
        </p:nvPicPr>
        <p:blipFill>
          <a:blip r:embed="rId3"/>
          <a:stretch>
            <a:fillRect/>
          </a:stretch>
        </p:blipFill>
        <p:spPr>
          <a:xfrm>
            <a:off x="8476685" y="2515568"/>
            <a:ext cx="2451800" cy="3415439"/>
          </a:xfrm>
          <a:prstGeom prst="rect">
            <a:avLst/>
          </a:prstGeom>
        </p:spPr>
      </p:pic>
    </p:spTree>
    <p:extLst>
      <p:ext uri="{BB962C8B-B14F-4D97-AF65-F5344CB8AC3E}">
        <p14:creationId xmlns:p14="http://schemas.microsoft.com/office/powerpoint/2010/main" val="3008776774"/>
      </p:ext>
    </p:extLst>
  </p:cSld>
  <p:clrMapOvr>
    <a:masterClrMapping/>
  </p:clrMapOvr>
</p:sld>
</file>

<file path=ppt/theme/theme1.xml><?xml version="1.0" encoding="utf-8"?>
<a:theme xmlns:a="http://schemas.openxmlformats.org/drawingml/2006/main" name="Parcel">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Application>Microsoft Office PowerPoint</Application>
  <PresentationFormat>Widescreen</PresentationFormat>
  <Slides>30</Slides>
  <Notes>1</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Parcel</vt:lpstr>
      <vt:lpstr>Kill Mo’ Chicken</vt:lpstr>
      <vt:lpstr>PowerPoint Presentation</vt:lpstr>
      <vt:lpstr>Storyboard</vt:lpstr>
      <vt:lpstr>Start Menu</vt:lpstr>
      <vt:lpstr>Settings Menu</vt:lpstr>
      <vt:lpstr>Level Selector</vt:lpstr>
      <vt:lpstr>Map and UI</vt:lpstr>
      <vt:lpstr>Enemy pathing</vt:lpstr>
      <vt:lpstr>Tower Placement</vt:lpstr>
      <vt:lpstr>Defeating enemies</vt:lpstr>
      <vt:lpstr>Losing / winning</vt:lpstr>
      <vt:lpstr>Global Use Case</vt:lpstr>
      <vt:lpstr>PowerPoint Presentation</vt:lpstr>
      <vt:lpstr>Project Details</vt:lpstr>
      <vt:lpstr>Context Diagram</vt:lpstr>
      <vt:lpstr>Diagram 0</vt:lpstr>
      <vt:lpstr>Levels</vt:lpstr>
      <vt:lpstr>Overview</vt:lpstr>
      <vt:lpstr>Use Case</vt:lpstr>
      <vt:lpstr>Main Menu/UI</vt:lpstr>
      <vt:lpstr>PowerPoint Presentation</vt:lpstr>
      <vt:lpstr>Round Manager</vt:lpstr>
      <vt:lpstr>PowerPoint Presentation</vt:lpstr>
      <vt:lpstr>Round Manager</vt:lpstr>
      <vt:lpstr>Enemies</vt:lpstr>
      <vt:lpstr>Overview</vt:lpstr>
      <vt:lpstr>Use Case</vt:lpstr>
      <vt:lpstr>Priority and Complexity</vt:lpstr>
      <vt:lpstr>Towers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Austin Walker</dc:creator>
  <cp:revision>194</cp:revision>
  <dcterms:created xsi:type="dcterms:W3CDTF">2024-09-18T04:12:40Z</dcterms:created>
  <dcterms:modified xsi:type="dcterms:W3CDTF">2024-09-19T04:10:19Z</dcterms:modified>
</cp:coreProperties>
</file>